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8" r:id="rId3"/>
    <p:sldId id="266" r:id="rId4"/>
    <p:sldId id="272" r:id="rId5"/>
    <p:sldId id="274" r:id="rId6"/>
    <p:sldId id="275" r:id="rId7"/>
    <p:sldId id="298" r:id="rId8"/>
    <p:sldId id="279" r:id="rId9"/>
    <p:sldId id="276" r:id="rId10"/>
    <p:sldId id="286" r:id="rId11"/>
    <p:sldId id="305" r:id="rId12"/>
    <p:sldId id="277" r:id="rId13"/>
    <p:sldId id="299" r:id="rId14"/>
    <p:sldId id="295" r:id="rId15"/>
    <p:sldId id="296" r:id="rId16"/>
    <p:sldId id="300" r:id="rId17"/>
    <p:sldId id="281" r:id="rId18"/>
    <p:sldId id="293" r:id="rId19"/>
    <p:sldId id="297" r:id="rId20"/>
    <p:sldId id="301" r:id="rId21"/>
    <p:sldId id="302" r:id="rId22"/>
    <p:sldId id="30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84A7"/>
    <a:srgbClr val="81AD39"/>
  </p:clrMru>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77ECCF3-8613-46B9-B86B-8E091997AE9F}" type="datetimeFigureOut">
              <a:rPr lang="en-US" smtClean="0"/>
              <a:pPr/>
              <a:t>8/24/2011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4783ACE-967F-435B-B96C-3FAE782D670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D0A19A7-26BC-4140-A8E7-5043375D310A}" type="datetimeFigureOut">
              <a:rPr lang="en-US" smtClean="0"/>
              <a:pPr/>
              <a:t>8/24/2011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B49BA04-33DB-44B4-BF2F-CF1EE0DDAF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C0AF0D0F-B4DD-4F82-ACDA-08B3D7666196}"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 </a:t>
            </a:r>
            <a:endParaRPr lang="en-JM" dirty="0"/>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These are the 15 or so commercial banks, merchant banks, money market institutions and development banks with whom you are probably already affiliated.  You are able to access our small business loans through any of these institutions across the island.  Just tell them that you would like an EXIM Bank Small Business loan and they should all be geared to assist you. If you experience any problems..or simply if you prefer to do so,  you may also approach EXIM Bank directly.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r>
              <a:rPr lang="en-US" dirty="0" smtClean="0"/>
              <a:t>How to apply</a:t>
            </a:r>
          </a:p>
          <a:p>
            <a:pPr>
              <a:buFont typeface="Arial" charset="0"/>
              <a:buChar char="•"/>
            </a:pPr>
            <a:r>
              <a:rPr lang="en-US" dirty="0" smtClean="0"/>
              <a:t>Directly from the EXIM Bank</a:t>
            </a:r>
          </a:p>
          <a:p>
            <a:pPr>
              <a:buFont typeface="Arial" charset="0"/>
              <a:buChar char="•"/>
            </a:pPr>
            <a:r>
              <a:rPr lang="en-US" dirty="0" smtClean="0"/>
              <a:t>Through AFIs</a:t>
            </a:r>
          </a:p>
          <a:p>
            <a:pPr>
              <a:buFont typeface="Arial" charset="0"/>
              <a:buChar char="•"/>
            </a:pPr>
            <a:r>
              <a:rPr lang="en-US" dirty="0" smtClean="0"/>
              <a:t>Website</a:t>
            </a:r>
          </a:p>
          <a:p>
            <a:r>
              <a:rPr lang="en-US" dirty="0" smtClean="0"/>
              <a:t>There is much more that the Bank has to offer.  Please visit our website for more information.  You can even download application forms , which you can fill in and bring to our office at 11 Oxford Road.</a:t>
            </a:r>
          </a:p>
        </p:txBody>
      </p:sp>
      <p:sp>
        <p:nvSpPr>
          <p:cNvPr id="43012" name="Slide Number Placeholder 3"/>
          <p:cNvSpPr>
            <a:spLocks noGrp="1"/>
          </p:cNvSpPr>
          <p:nvPr>
            <p:ph type="sldNum" sz="quarter" idx="5"/>
          </p:nvPr>
        </p:nvSpPr>
        <p:spPr>
          <a:noFill/>
        </p:spPr>
        <p:txBody>
          <a:bodyPr/>
          <a:lstStyle/>
          <a:p>
            <a:fld id="{038EECC2-6822-4C75-AF73-5CEB039D4460}"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There is much more that the Bank has to offer.  Please visit our website for more information.  You can even download application forms , which you can fill in and bring to our office at 11 Oxford Road.</a:t>
            </a:r>
          </a:p>
        </p:txBody>
      </p:sp>
      <p:sp>
        <p:nvSpPr>
          <p:cNvPr id="58372" name="Slide Number Placeholder 3"/>
          <p:cNvSpPr>
            <a:spLocks noGrp="1"/>
          </p:cNvSpPr>
          <p:nvPr>
            <p:ph type="sldNum" sz="quarter" idx="5"/>
          </p:nvPr>
        </p:nvSpPr>
        <p:spPr>
          <a:noFill/>
        </p:spPr>
        <p:txBody>
          <a:bodyPr/>
          <a:lstStyle/>
          <a:p>
            <a:fld id="{4991C521-3F9B-45EF-8D3B-51A31AD13AD6}"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BECF</a:t>
            </a:r>
            <a:r>
              <a:rPr lang="en-US" baseline="0" dirty="0" smtClean="0"/>
              <a:t> offers pre and post shipment financing.  </a:t>
            </a:r>
            <a:r>
              <a:rPr lang="en-US" dirty="0" smtClean="0"/>
              <a:t>To be eligible</a:t>
            </a:r>
            <a:r>
              <a:rPr lang="en-US" baseline="0" dirty="0" smtClean="0"/>
              <a:t> you must be a Jamaican exporter of non-traditional goods which are produced in Jamaica.  Goods that are re-packaged for export are not eligible, neither are traditional goods such as sugar, bananas, bauxite and alumina.  </a:t>
            </a:r>
          </a:p>
          <a:p>
            <a:r>
              <a:rPr lang="en-US" baseline="0" dirty="0" smtClean="0"/>
              <a:t>For </a:t>
            </a:r>
            <a:r>
              <a:rPr lang="en-US" baseline="0" dirty="0" err="1" smtClean="0"/>
              <a:t>preshipments</a:t>
            </a:r>
            <a:r>
              <a:rPr lang="en-US" baseline="0" dirty="0" smtClean="0"/>
              <a:t>, </a:t>
            </a:r>
            <a:r>
              <a:rPr lang="en-US" baseline="0" dirty="0" err="1" smtClean="0"/>
              <a:t>finanancing</a:t>
            </a:r>
            <a:r>
              <a:rPr lang="en-US" baseline="0" dirty="0" smtClean="0"/>
              <a:t> is up to 90 days and it covers up to 100% of FOB export value.</a:t>
            </a:r>
          </a:p>
          <a:p>
            <a:r>
              <a:rPr lang="en-US" baseline="0" dirty="0" smtClean="0"/>
              <a:t>Post Shipment financing goes up to 120 days, and covers 100% of CIF value of your export order.  </a:t>
            </a:r>
            <a:endParaRPr lang="en-JM" dirty="0"/>
          </a:p>
        </p:txBody>
      </p:sp>
      <p:sp>
        <p:nvSpPr>
          <p:cNvPr id="4" name="Slide Number Placeholder 3"/>
          <p:cNvSpPr>
            <a:spLocks noGrp="1"/>
          </p:cNvSpPr>
          <p:nvPr>
            <p:ph type="sldNum" sz="quarter" idx="10"/>
          </p:nvPr>
        </p:nvSpPr>
        <p:spPr/>
        <p:txBody>
          <a:bodyPr/>
          <a:lstStyle/>
          <a:p>
            <a:fld id="{CBEBF8A1-29B3-4249-A1EA-5C43FF4AEF9A}"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F812FDA-B59E-4CBA-91B8-F4AB2A4CDE59}"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F28D8B6-16BA-4E9C-92CC-9440823EB478}"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E5661A-BDAA-4579-B2F5-AA9011776D83}"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B97E45AC-E90B-4869-BB4D-67EEE79EAA1C}" type="slidenum">
              <a:rPr lang="en-US" smtClean="0"/>
              <a:pPr/>
              <a:t>‹#›</a:t>
            </a:fld>
            <a:endParaRPr lang="en-US"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98992-9F5B-4E9D-871D-4517B2EC8643}"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FF28-7A78-4393-9577-5BAAAFE250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98992-9F5B-4E9D-871D-4517B2EC8643}" type="datetimeFigureOut">
              <a:rPr lang="en-US" smtClean="0"/>
              <a:pPr/>
              <a:t>8/24/2011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BFF28-7A78-4393-9577-5BAAAFE250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dt" sz="half" idx="10"/>
          </p:nvPr>
        </p:nvSpPr>
        <p:spPr/>
        <p:txBody>
          <a:bodyPr/>
          <a:lstStyle>
            <a:lvl1pPr>
              <a:defRPr/>
            </a:lvl1pPr>
          </a:lstStyle>
          <a:p>
            <a:pPr>
              <a:defRPr/>
            </a:pPr>
            <a:endParaRPr lang="en-US"/>
          </a:p>
        </p:txBody>
      </p:sp>
      <p:sp>
        <p:nvSpPr>
          <p:cNvPr id="6" name="Rectangle 29"/>
          <p:cNvSpPr>
            <a:spLocks noGrp="1" noChangeArrowheads="1"/>
          </p:cNvSpPr>
          <p:nvPr>
            <p:ph type="ftr" sz="quarter" idx="11"/>
          </p:nvPr>
        </p:nvSpPr>
        <p:spPr/>
        <p:txBody>
          <a:bodyPr/>
          <a:lstStyle>
            <a:lvl1pPr>
              <a:defRPr/>
            </a:lvl1pPr>
          </a:lstStyle>
          <a:p>
            <a:pPr>
              <a:defRPr/>
            </a:pPr>
            <a:endParaRPr lang="en-US"/>
          </a:p>
        </p:txBody>
      </p:sp>
      <p:sp>
        <p:nvSpPr>
          <p:cNvPr id="7" name="Rectangle 30"/>
          <p:cNvSpPr>
            <a:spLocks noGrp="1" noChangeArrowheads="1"/>
          </p:cNvSpPr>
          <p:nvPr>
            <p:ph type="sldNum" sz="quarter" idx="12"/>
          </p:nvPr>
        </p:nvSpPr>
        <p:spPr/>
        <p:txBody>
          <a:bodyPr/>
          <a:lstStyle>
            <a:lvl1pPr>
              <a:defRPr/>
            </a:lvl1pPr>
          </a:lstStyle>
          <a:p>
            <a:pPr>
              <a:defRPr/>
            </a:pPr>
            <a:fld id="{79DE429B-384E-468E-8517-9A0B4875A059}"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33375"/>
            <a:ext cx="7696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773238"/>
            <a:ext cx="3771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773238"/>
            <a:ext cx="3771900" cy="4751387"/>
          </a:xfrm>
        </p:spPr>
        <p:txBody>
          <a:bodyPr/>
          <a:lstStyle/>
          <a:p>
            <a:pPr lvl="0"/>
            <a:endParaRPr lang="en-US" noProof="0" smtClean="0"/>
          </a:p>
        </p:txBody>
      </p:sp>
      <p:sp>
        <p:nvSpPr>
          <p:cNvPr id="5" name="Rectangle 28"/>
          <p:cNvSpPr>
            <a:spLocks noGrp="1" noChangeArrowheads="1"/>
          </p:cNvSpPr>
          <p:nvPr>
            <p:ph type="dt" sz="half" idx="10"/>
          </p:nvPr>
        </p:nvSpPr>
        <p:spPr/>
        <p:txBody>
          <a:bodyPr/>
          <a:lstStyle>
            <a:lvl1pPr>
              <a:defRPr/>
            </a:lvl1pPr>
          </a:lstStyle>
          <a:p>
            <a:pPr>
              <a:defRPr/>
            </a:pPr>
            <a:endParaRPr lang="en-US"/>
          </a:p>
        </p:txBody>
      </p:sp>
      <p:sp>
        <p:nvSpPr>
          <p:cNvPr id="6" name="Rectangle 29"/>
          <p:cNvSpPr>
            <a:spLocks noGrp="1" noChangeArrowheads="1"/>
          </p:cNvSpPr>
          <p:nvPr>
            <p:ph type="ftr" sz="quarter" idx="11"/>
          </p:nvPr>
        </p:nvSpPr>
        <p:spPr/>
        <p:txBody>
          <a:bodyPr/>
          <a:lstStyle>
            <a:lvl1pPr>
              <a:defRPr/>
            </a:lvl1pPr>
          </a:lstStyle>
          <a:p>
            <a:pPr>
              <a:defRPr/>
            </a:pPr>
            <a:endParaRPr lang="en-US"/>
          </a:p>
        </p:txBody>
      </p:sp>
      <p:sp>
        <p:nvSpPr>
          <p:cNvPr id="7" name="Rectangle 30"/>
          <p:cNvSpPr>
            <a:spLocks noGrp="1" noChangeArrowheads="1"/>
          </p:cNvSpPr>
          <p:nvPr>
            <p:ph type="sldNum" sz="quarter" idx="12"/>
          </p:nvPr>
        </p:nvSpPr>
        <p:spPr/>
        <p:txBody>
          <a:bodyPr/>
          <a:lstStyle>
            <a:lvl1pPr>
              <a:defRPr/>
            </a:lvl1pPr>
          </a:lstStyle>
          <a:p>
            <a:pPr>
              <a:defRPr/>
            </a:pPr>
            <a:fld id="{F49877BB-F687-4323-A33F-50B9FB6B6184}"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698992-9F5B-4E9D-871D-4517B2EC8643}" type="datetimeFigureOut">
              <a:rPr lang="en-US" smtClean="0"/>
              <a:pPr/>
              <a:t>8/24/2011</a:t>
            </a:fld>
            <a:endParaRPr lang="en-US"/>
          </a:p>
        </p:txBody>
      </p:sp>
      <p:sp>
        <p:nvSpPr>
          <p:cNvPr id="10" name="Slide Number Placeholder 9"/>
          <p:cNvSpPr>
            <a:spLocks noGrp="1"/>
          </p:cNvSpPr>
          <p:nvPr>
            <p:ph type="sldNum" sz="quarter" idx="11"/>
          </p:nvPr>
        </p:nvSpPr>
        <p:spPr/>
        <p:txBody>
          <a:bodyPr/>
          <a:lstStyle/>
          <a:p>
            <a:fld id="{EA1BFF28-7A78-4393-9577-5BAAAFE2503F}"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7D698992-9F5B-4E9D-871D-4517B2EC8643}" type="datetimeFigureOut">
              <a:rPr lang="en-US" smtClean="0"/>
              <a:pPr/>
              <a:t>8/24/2011</a:t>
            </a:fld>
            <a:endParaRPr lang="en-US"/>
          </a:p>
        </p:txBody>
      </p:sp>
      <p:sp>
        <p:nvSpPr>
          <p:cNvPr id="20" name="Slide Number Placeholder 19"/>
          <p:cNvSpPr>
            <a:spLocks noGrp="1"/>
          </p:cNvSpPr>
          <p:nvPr>
            <p:ph type="sldNum" sz="quarter" idx="11"/>
          </p:nvPr>
        </p:nvSpPr>
        <p:spPr/>
        <p:txBody>
          <a:bodyPr/>
          <a:lstStyle/>
          <a:p>
            <a:fld id="{EA1BFF28-7A78-4393-9577-5BAAAFE2503F}"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D698992-9F5B-4E9D-871D-4517B2EC8643}"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BFF28-7A78-4393-9577-5BAAAFE2503F}" type="slidenum">
              <a:rPr lang="en-US" smtClean="0"/>
              <a:pPr/>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D698992-9F5B-4E9D-871D-4517B2EC8643}" type="datetimeFigureOut">
              <a:rPr lang="en-US" smtClean="0"/>
              <a:pPr/>
              <a:t>8/24/2011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BFF28-7A78-4393-9577-5BAAAFE2503F}" type="slidenum">
              <a:rPr lang="en-US" smtClean="0"/>
              <a:pPr/>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698992-9F5B-4E9D-871D-4517B2EC8643}" type="datetimeFigureOut">
              <a:rPr lang="en-US" smtClean="0"/>
              <a:pPr/>
              <a:t>8/24/2011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BFF28-7A78-4393-9577-5BAAAFE2503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698992-9F5B-4E9D-871D-4517B2EC8643}" type="datetimeFigureOut">
              <a:rPr lang="en-US" smtClean="0"/>
              <a:pPr/>
              <a:t>8/24/2011</a:t>
            </a:fld>
            <a:endParaRPr lang="en-US"/>
          </a:p>
        </p:txBody>
      </p:sp>
      <p:sp>
        <p:nvSpPr>
          <p:cNvPr id="6" name="Slide Number Placeholder 5"/>
          <p:cNvSpPr>
            <a:spLocks noGrp="1"/>
          </p:cNvSpPr>
          <p:nvPr>
            <p:ph type="sldNum" sz="quarter" idx="11"/>
          </p:nvPr>
        </p:nvSpPr>
        <p:spPr/>
        <p:txBody>
          <a:bodyPr/>
          <a:lstStyle/>
          <a:p>
            <a:fld id="{EA1BFF28-7A78-4393-9577-5BAAAFE2503F}"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7D698992-9F5B-4E9D-871D-4517B2EC8643}" type="datetimeFigureOut">
              <a:rPr lang="en-US" smtClean="0"/>
              <a:pPr/>
              <a:t>8/24/2011</a:t>
            </a:fld>
            <a:endParaRPr lang="en-US"/>
          </a:p>
        </p:txBody>
      </p:sp>
      <p:sp>
        <p:nvSpPr>
          <p:cNvPr id="10" name="Slide Number Placeholder 9"/>
          <p:cNvSpPr>
            <a:spLocks noGrp="1"/>
          </p:cNvSpPr>
          <p:nvPr>
            <p:ph type="sldNum" sz="quarter" idx="15"/>
          </p:nvPr>
        </p:nvSpPr>
        <p:spPr/>
        <p:txBody>
          <a:bodyPr/>
          <a:lstStyle/>
          <a:p>
            <a:fld id="{EA1BFF28-7A78-4393-9577-5BAAAFE2503F}"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98992-9F5B-4E9D-871D-4517B2EC8643}" type="datetimeFigureOut">
              <a:rPr lang="en-US" smtClean="0"/>
              <a:pPr/>
              <a:t>8/24/2011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BFF28-7A78-4393-9577-5BAAAFE2503F}"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EA1BFF28-7A78-4393-9577-5BAAAFE2503F}" type="slidenum">
              <a:rPr lang="en-US" smtClean="0"/>
              <a:pPr/>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7D698992-9F5B-4E9D-871D-4517B2EC8643}" type="datetimeFigureOut">
              <a:rPr lang="en-US" smtClean="0"/>
              <a:pPr/>
              <a:t>8/24/2011</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352" y="5029200"/>
            <a:ext cx="5260848" cy="18288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EXPECT TO SUCCEED</a:t>
            </a:r>
            <a:r>
              <a:rPr lang="en-U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itchFamily="34" charset="0"/>
              </a:rPr>
              <a:t/>
            </a:r>
            <a:br>
              <a:rPr lang="en-U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itchFamily="34" charset="0"/>
              </a:rPr>
            </a:br>
            <a:endParaRPr lang="en-US" sz="36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gency FB" pitchFamily="34" charset="0"/>
            </a:endParaRPr>
          </a:p>
        </p:txBody>
      </p:sp>
      <p:sp>
        <p:nvSpPr>
          <p:cNvPr id="3" name="Subtitle 2"/>
          <p:cNvSpPr>
            <a:spLocks noGrp="1"/>
          </p:cNvSpPr>
          <p:nvPr>
            <p:ph type="subTitle" idx="1"/>
          </p:nvPr>
        </p:nvSpPr>
        <p:spPr/>
        <p:txBody>
          <a:bodyPr>
            <a:normAutofit/>
          </a:bodyPr>
          <a:lstStyle/>
          <a:p>
            <a:pPr>
              <a:spcBef>
                <a:spcPts val="0"/>
              </a:spcBef>
            </a:pPr>
            <a:r>
              <a:rPr lang="en-US" sz="2000" dirty="0" smtClean="0">
                <a:solidFill>
                  <a:schemeClr val="bg2">
                    <a:lumMod val="50000"/>
                  </a:schemeClr>
                </a:solidFill>
              </a:rPr>
              <a:t>Presenter:  </a:t>
            </a:r>
            <a:r>
              <a:rPr lang="en-US" sz="2000" dirty="0" smtClean="0">
                <a:solidFill>
                  <a:schemeClr val="bg2">
                    <a:lumMod val="50000"/>
                  </a:schemeClr>
                </a:solidFill>
              </a:rPr>
              <a:t>Ann Marie Walter-Allen, Chief </a:t>
            </a:r>
            <a:r>
              <a:rPr lang="en-US" sz="2000" dirty="0" smtClean="0">
                <a:solidFill>
                  <a:schemeClr val="bg2">
                    <a:lumMod val="50000"/>
                  </a:schemeClr>
                </a:solidFill>
              </a:rPr>
              <a:t>Officer Credit</a:t>
            </a:r>
            <a:endParaRPr lang="en-US" sz="2000" dirty="0">
              <a:solidFill>
                <a:schemeClr val="bg2">
                  <a:lumMod val="50000"/>
                </a:schemeClr>
              </a:solidFill>
            </a:endParaRPr>
          </a:p>
        </p:txBody>
      </p:sp>
      <p:pic>
        <p:nvPicPr>
          <p:cNvPr id="5" name="Picture 4" descr="EXIM LOGO 25th anniversary.png"/>
          <p:cNvPicPr>
            <a:picLocks noChangeAspect="1"/>
          </p:cNvPicPr>
          <p:nvPr/>
        </p:nvPicPr>
        <p:blipFill>
          <a:blip r:embed="rId2" cstate="print"/>
          <a:stretch>
            <a:fillRect/>
          </a:stretch>
        </p:blipFill>
        <p:spPr>
          <a:xfrm>
            <a:off x="2794159" y="1255597"/>
            <a:ext cx="3679793" cy="3359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19200" y="5181600"/>
            <a:ext cx="7239000" cy="1143000"/>
          </a:xfrm>
        </p:spPr>
        <p:txBody>
          <a:bodyPr/>
          <a:lstStyle/>
          <a:p>
            <a:pPr algn="r"/>
            <a:r>
              <a:rPr lang="en-US" sz="5000" dirty="0" smtClean="0">
                <a:solidFill>
                  <a:schemeClr val="accent1"/>
                </a:solidFill>
              </a:rPr>
              <a:t>SME Growth Initiative</a:t>
            </a:r>
            <a:endParaRPr lang="en-US" sz="5000" dirty="0">
              <a:solidFill>
                <a:schemeClr val="accent1"/>
              </a:solidFill>
            </a:endParaRPr>
          </a:p>
        </p:txBody>
      </p:sp>
      <p:sp>
        <p:nvSpPr>
          <p:cNvPr id="10" name="Rectangle 3"/>
          <p:cNvSpPr txBox="1">
            <a:spLocks noChangeArrowheads="1"/>
          </p:cNvSpPr>
          <p:nvPr/>
        </p:nvSpPr>
        <p:spPr>
          <a:xfrm>
            <a:off x="1752600" y="685800"/>
            <a:ext cx="5257800" cy="47244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0" i="0" u="none" strike="noStrike" kern="1200" cap="none" spc="0" normalizeH="0" baseline="0" noProof="0" dirty="0" smtClean="0">
              <a:ln>
                <a:noFill/>
              </a:ln>
              <a:solidFill>
                <a:srgbClr val="DDDDDD"/>
              </a:solidFill>
              <a:effectLst>
                <a:outerShdw blurRad="38100" dist="38100" dir="2700000" algn="tl">
                  <a:srgbClr val="000000"/>
                </a:outerShdw>
              </a:effectLst>
              <a:uLnTx/>
              <a:uFillTx/>
              <a:latin typeface="Century Gothic" pitchFamily="34" charset="0"/>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r>
              <a:rPr kumimoji="0" lang="en-US" sz="8800" b="1" i="0" u="none" strike="noStrike" kern="1200" cap="none" spc="0" normalizeH="0" baseline="0" noProof="0" dirty="0" smtClean="0">
                <a:ln>
                  <a:noFill/>
                </a:ln>
                <a:solidFill>
                  <a:schemeClr val="tx2"/>
                </a:solidFill>
                <a:effectLst/>
                <a:uLnTx/>
                <a:uFillTx/>
                <a:ea typeface="+mn-ea"/>
                <a:cs typeface="+mn-cs"/>
              </a:rPr>
              <a:t>Interest Rates:</a:t>
            </a:r>
            <a:r>
              <a:rPr kumimoji="0" lang="en-US" sz="8800" b="1" i="0" u="none" strike="noStrike" kern="1200" cap="none" spc="0" normalizeH="0" noProof="0" dirty="0" smtClean="0">
                <a:ln>
                  <a:noFill/>
                </a:ln>
                <a:solidFill>
                  <a:schemeClr val="tx2"/>
                </a:solidFill>
                <a:effectLst/>
                <a:uLnTx/>
                <a:uFillTx/>
                <a:ea typeface="+mn-ea"/>
                <a:cs typeface="+mn-cs"/>
              </a:rPr>
              <a:t>  </a:t>
            </a:r>
            <a:r>
              <a:rPr kumimoji="0" lang="en-US" sz="8800" b="1" i="0" u="none" strike="noStrike" kern="1200" cap="none" spc="0" normalizeH="0" noProof="0" dirty="0" smtClean="0">
                <a:ln>
                  <a:noFill/>
                </a:ln>
                <a:solidFill>
                  <a:schemeClr val="tx1">
                    <a:lumMod val="65000"/>
                    <a:lumOff val="35000"/>
                  </a:schemeClr>
                </a:solidFill>
                <a:effectLst/>
                <a:uLnTx/>
                <a:uFillTx/>
                <a:ea typeface="+mn-ea"/>
                <a:cs typeface="+mn-cs"/>
              </a:rPr>
              <a:t>10</a:t>
            </a:r>
            <a:r>
              <a:rPr kumimoji="0" lang="en-US" sz="8800" b="1" i="0" u="none" strike="noStrike" kern="1200" cap="none" spc="0" normalizeH="0" noProof="0" dirty="0" smtClean="0">
                <a:ln>
                  <a:noFill/>
                </a:ln>
                <a:solidFill>
                  <a:schemeClr val="tx1">
                    <a:lumMod val="65000"/>
                    <a:lumOff val="35000"/>
                  </a:schemeClr>
                </a:solidFill>
                <a:effectLst/>
                <a:uLnTx/>
                <a:uFillTx/>
                <a:ea typeface="+mn-ea"/>
                <a:cs typeface="+mn-cs"/>
              </a:rPr>
              <a:t>% p.a</a:t>
            </a:r>
            <a:r>
              <a:rPr kumimoji="0" lang="en-US" sz="8800" b="1" i="0" u="none" strike="noStrike" kern="1200" cap="none" spc="0" normalizeH="0" noProof="0" dirty="0" smtClean="0">
                <a:ln>
                  <a:noFill/>
                </a:ln>
                <a:solidFill>
                  <a:schemeClr val="tx2"/>
                </a:solidFill>
                <a:effectLst/>
                <a:uLnTx/>
                <a:uFillTx/>
                <a:ea typeface="+mn-ea"/>
                <a:cs typeface="+mn-cs"/>
              </a:rPr>
              <a:t>.</a:t>
            </a:r>
            <a:endParaRPr kumimoji="0" lang="en-US" sz="8800" b="1" i="0" u="none" strike="noStrike" kern="1200" cap="none" spc="0" normalizeH="0" baseline="0" noProof="0" dirty="0" smtClean="0">
              <a:ln>
                <a:noFill/>
              </a:ln>
              <a:solidFill>
                <a:schemeClr val="tx2"/>
              </a:solidFill>
              <a:effectLst/>
              <a:uLnTx/>
              <a:uFillTx/>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r>
              <a:rPr kumimoji="0" lang="en-US" sz="8800" b="1" i="0" u="none" strike="noStrike" kern="1200" cap="none" spc="0" normalizeH="0" baseline="0" noProof="0" dirty="0" smtClean="0">
                <a:ln>
                  <a:noFill/>
                </a:ln>
                <a:solidFill>
                  <a:schemeClr val="tx2"/>
                </a:solidFill>
                <a:effectLst/>
                <a:uLnTx/>
                <a:uFillTx/>
                <a:ea typeface="+mn-ea"/>
                <a:cs typeface="+mn-cs"/>
              </a:rPr>
              <a:t>Loan Ceiling:  </a:t>
            </a:r>
            <a:r>
              <a:rPr kumimoji="0" lang="en-US" sz="8800" b="1" i="0" u="none" strike="noStrike" kern="1200" cap="none" spc="0" normalizeH="0" baseline="0" noProof="0" dirty="0" smtClean="0">
                <a:ln>
                  <a:noFill/>
                </a:ln>
                <a:solidFill>
                  <a:schemeClr val="tx1">
                    <a:lumMod val="65000"/>
                    <a:lumOff val="35000"/>
                  </a:schemeClr>
                </a:solidFill>
                <a:effectLst/>
                <a:uLnTx/>
                <a:uFillTx/>
                <a:ea typeface="+mn-ea"/>
                <a:cs typeface="+mn-cs"/>
              </a:rPr>
              <a:t>JS$ equivalent</a:t>
            </a:r>
            <a:r>
              <a:rPr kumimoji="0" lang="en-US" sz="8800" b="1" i="0" u="none" strike="noStrike" kern="1200" cap="none" spc="0" normalizeH="0" noProof="0" dirty="0" smtClean="0">
                <a:ln>
                  <a:noFill/>
                </a:ln>
                <a:solidFill>
                  <a:schemeClr val="tx1">
                    <a:lumMod val="65000"/>
                    <a:lumOff val="35000"/>
                  </a:schemeClr>
                </a:solidFill>
                <a:effectLst/>
                <a:uLnTx/>
                <a:uFillTx/>
                <a:ea typeface="+mn-ea"/>
                <a:cs typeface="+mn-cs"/>
              </a:rPr>
              <a:t> US$500,000</a:t>
            </a:r>
            <a:endParaRPr kumimoji="0" lang="en-US" sz="8800" b="1"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endParaRPr kumimoji="0" lang="en-US" sz="8800" b="1" i="0" u="none" strike="noStrike" kern="1200" cap="none" spc="0" normalizeH="0" baseline="0" noProof="0" dirty="0" smtClean="0">
              <a:ln>
                <a:noFill/>
              </a:ln>
              <a:solidFill>
                <a:schemeClr val="tx2"/>
              </a:solidFill>
              <a:effectLst/>
              <a:uLnTx/>
              <a:uFillTx/>
              <a:ea typeface="+mn-ea"/>
              <a:cs typeface="+mn-cs"/>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kumimoji="0" lang="en-US" sz="8800" b="1" i="0" u="none" strike="noStrike" kern="1200" cap="none" spc="0" normalizeH="0" baseline="0" noProof="0" dirty="0" smtClean="0">
                <a:ln>
                  <a:noFill/>
                </a:ln>
                <a:solidFill>
                  <a:schemeClr val="tx2"/>
                </a:solidFill>
                <a:effectLst/>
                <a:uLnTx/>
                <a:uFillTx/>
                <a:ea typeface="+mn-ea"/>
                <a:cs typeface="+mn-cs"/>
              </a:rPr>
              <a:t>Size of </a:t>
            </a:r>
            <a:r>
              <a:rPr lang="en-US" sz="8800" b="1" dirty="0" smtClean="0">
                <a:solidFill>
                  <a:schemeClr val="tx2"/>
                </a:solidFill>
              </a:rPr>
              <a:t>Entity:  </a:t>
            </a:r>
            <a:r>
              <a:rPr kumimoji="0" lang="en-US" sz="8800" b="1" i="0" u="none" strike="noStrike" kern="1200" cap="none" spc="0" normalizeH="0" baseline="0" noProof="0" dirty="0" smtClean="0">
                <a:ln>
                  <a:noFill/>
                </a:ln>
                <a:solidFill>
                  <a:schemeClr val="tx1">
                    <a:lumMod val="65000"/>
                    <a:lumOff val="35000"/>
                  </a:schemeClr>
                </a:solidFill>
                <a:effectLst/>
                <a:uLnTx/>
                <a:uFillTx/>
                <a:ea typeface="+mn-ea"/>
                <a:cs typeface="+mn-cs"/>
              </a:rPr>
              <a:t>Net &lt;</a:t>
            </a:r>
            <a:r>
              <a:rPr kumimoji="0" lang="en-US" sz="8800" b="1" i="0" u="none" strike="noStrike" kern="1200" cap="none" spc="0" normalizeH="0" noProof="0" dirty="0" smtClean="0">
                <a:ln>
                  <a:noFill/>
                </a:ln>
                <a:solidFill>
                  <a:schemeClr val="tx1">
                    <a:lumMod val="65000"/>
                    <a:lumOff val="35000"/>
                  </a:schemeClr>
                </a:solidFill>
                <a:effectLst/>
                <a:uLnTx/>
                <a:uFillTx/>
                <a:ea typeface="+mn-ea"/>
                <a:cs typeface="+mn-cs"/>
              </a:rPr>
              <a:t> JA$ 100 million</a:t>
            </a:r>
            <a:r>
              <a:rPr lang="en-US" sz="8800" b="1" dirty="0" smtClean="0">
                <a:solidFill>
                  <a:schemeClr val="tx1">
                    <a:lumMod val="65000"/>
                    <a:lumOff val="35000"/>
                  </a:schemeClr>
                </a:solidFill>
              </a:rPr>
              <a:t>, </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8800" b="1" dirty="0" smtClean="0">
                <a:solidFill>
                  <a:schemeClr val="tx1">
                    <a:lumMod val="65000"/>
                    <a:lumOff val="35000"/>
                  </a:schemeClr>
                </a:solidFill>
              </a:rPr>
              <a:t>Annual Sales &lt; JA$360 million</a:t>
            </a: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r>
              <a:rPr kumimoji="0" lang="en-US" sz="8800" b="1" i="0" u="none" strike="noStrike" kern="1200" cap="none" spc="0" normalizeH="0" baseline="0" noProof="0" dirty="0" smtClean="0">
                <a:ln>
                  <a:noFill/>
                </a:ln>
                <a:solidFill>
                  <a:schemeClr val="tx2"/>
                </a:solidFill>
                <a:effectLst/>
                <a:uLnTx/>
                <a:uFillTx/>
                <a:ea typeface="+mn-ea"/>
                <a:cs typeface="+mn-cs"/>
              </a:rPr>
              <a:t>Target</a:t>
            </a:r>
            <a:r>
              <a:rPr lang="en-US" sz="8800" b="1" dirty="0" smtClean="0">
                <a:solidFill>
                  <a:schemeClr val="tx2"/>
                </a:solidFill>
              </a:rPr>
              <a:t>:  </a:t>
            </a:r>
            <a:r>
              <a:rPr lang="en-US" sz="8800" b="1" dirty="0" smtClean="0">
                <a:solidFill>
                  <a:schemeClr val="tx1">
                    <a:lumMod val="65000"/>
                    <a:lumOff val="35000"/>
                  </a:schemeClr>
                </a:solidFill>
              </a:rPr>
              <a:t>Productive Sector</a:t>
            </a:r>
          </a:p>
          <a:p>
            <a:pPr marL="342900" indent="-342900" algn="r">
              <a:lnSpc>
                <a:spcPct val="120000"/>
              </a:lnSpc>
              <a:buClr>
                <a:schemeClr val="accent1">
                  <a:lumMod val="50000"/>
                </a:schemeClr>
              </a:buClr>
              <a:defRPr/>
            </a:pPr>
            <a:r>
              <a:rPr lang="en-US" sz="8800" b="1" dirty="0" smtClean="0">
                <a:solidFill>
                  <a:schemeClr val="tx2"/>
                </a:solidFill>
              </a:rPr>
              <a:t>Collateral:  </a:t>
            </a:r>
            <a:r>
              <a:rPr lang="en-US" sz="8800" b="1" dirty="0" smtClean="0">
                <a:solidFill>
                  <a:schemeClr val="tx1">
                    <a:lumMod val="65000"/>
                    <a:lumOff val="35000"/>
                  </a:schemeClr>
                </a:solidFill>
              </a:rPr>
              <a:t>A Mix</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endParaRPr lang="en-US" sz="8800" b="1" dirty="0" smtClean="0">
              <a:solidFill>
                <a:schemeClr val="tx2"/>
              </a:solidFill>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8800" b="1" dirty="0" smtClean="0">
                <a:solidFill>
                  <a:schemeClr val="tx2"/>
                </a:solidFill>
              </a:rPr>
              <a:t>Loan Purpose:  </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8800" b="1" dirty="0" smtClean="0">
                <a:solidFill>
                  <a:schemeClr val="tx1">
                    <a:lumMod val="65000"/>
                    <a:lumOff val="35000"/>
                  </a:schemeClr>
                </a:solidFill>
              </a:rPr>
              <a:t>Working Capital, Equipment Acquisition, </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8800" b="1" dirty="0" smtClean="0">
                <a:solidFill>
                  <a:schemeClr val="tx1">
                    <a:lumMod val="65000"/>
                    <a:lumOff val="35000"/>
                  </a:schemeClr>
                </a:solidFill>
              </a:rPr>
              <a:t>Purchase of Raw Material</a:t>
            </a:r>
            <a:endParaRPr kumimoji="0" lang="en-US" sz="8800" b="1"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endParaRPr kumimoji="0" lang="en-US" sz="38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4"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fade">
                                      <p:cBhvr>
                                        <p:cTn id="11" dur="500"/>
                                        <p:tgtEl>
                                          <p:spTgt spid="10">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animEffect transition="in" filter="fade">
                                      <p:cBhvr>
                                        <p:cTn id="35" dur="500"/>
                                        <p:tgtEl>
                                          <p:spTgt spid="10">
                                            <p:txEl>
                                              <p:pRg st="10" end="1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
                                            <p:txEl>
                                              <p:pRg st="11" end="11"/>
                                            </p:txEl>
                                          </p:spTgt>
                                        </p:tgtEl>
                                        <p:attrNameLst>
                                          <p:attrName>style.visibility</p:attrName>
                                        </p:attrNameLst>
                                      </p:cBhvr>
                                      <p:to>
                                        <p:strVal val="visible"/>
                                      </p:to>
                                    </p:set>
                                    <p:animEffect transition="in" filter="fade">
                                      <p:cBhvr>
                                        <p:cTn id="39"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accent1"/>
                </a:solidFill>
              </a:rPr>
              <a:t>JEA/JMA Loan Programme</a:t>
            </a:r>
            <a:endParaRPr lang="en-US" sz="4800" dirty="0"/>
          </a:p>
        </p:txBody>
      </p:sp>
      <p:sp>
        <p:nvSpPr>
          <p:cNvPr id="3" name="Content Placeholder 2"/>
          <p:cNvSpPr>
            <a:spLocks noGrp="1"/>
          </p:cNvSpPr>
          <p:nvPr>
            <p:ph idx="1"/>
          </p:nvPr>
        </p:nvSpPr>
        <p:spPr>
          <a:xfrm>
            <a:off x="1219200" y="2895600"/>
            <a:ext cx="5791200" cy="2362200"/>
          </a:xfrm>
        </p:spPr>
        <p:txBody>
          <a:bodyPr>
            <a:normAutofit fontScale="92500" lnSpcReduction="10000"/>
          </a:bodyPr>
          <a:lstStyle/>
          <a:p>
            <a:pPr algn="r">
              <a:spcBef>
                <a:spcPts val="600"/>
              </a:spcBef>
              <a:defRPr/>
            </a:pPr>
            <a:r>
              <a:rPr lang="en-US" dirty="0" smtClean="0">
                <a:solidFill>
                  <a:schemeClr val="accent1">
                    <a:lumMod val="50000"/>
                  </a:schemeClr>
                </a:solidFill>
              </a:rPr>
              <a:t>Eligible borrowers:</a:t>
            </a:r>
          </a:p>
          <a:p>
            <a:pPr algn="r">
              <a:spcBef>
                <a:spcPts val="600"/>
              </a:spcBef>
              <a:buNone/>
              <a:defRPr/>
            </a:pPr>
            <a:r>
              <a:rPr lang="en-US" dirty="0" smtClean="0">
                <a:solidFill>
                  <a:schemeClr val="accent1">
                    <a:lumMod val="50000"/>
                  </a:schemeClr>
                </a:solidFill>
              </a:rPr>
              <a:t>  </a:t>
            </a:r>
            <a:r>
              <a:rPr lang="en-US" b="1" dirty="0" smtClean="0">
                <a:solidFill>
                  <a:schemeClr val="accent1">
                    <a:lumMod val="50000"/>
                  </a:schemeClr>
                </a:solidFill>
              </a:rPr>
              <a:t>Linkage Companies to the Export Sector</a:t>
            </a:r>
          </a:p>
          <a:p>
            <a:pPr algn="r">
              <a:spcBef>
                <a:spcPts val="600"/>
              </a:spcBef>
              <a:buNone/>
              <a:defRPr/>
            </a:pPr>
            <a:r>
              <a:rPr lang="en-US" dirty="0" smtClean="0">
                <a:solidFill>
                  <a:schemeClr val="accent1">
                    <a:lumMod val="50000"/>
                  </a:schemeClr>
                </a:solidFill>
              </a:rPr>
              <a:t>  </a:t>
            </a:r>
            <a:r>
              <a:rPr lang="en-US" b="1" dirty="0" smtClean="0">
                <a:solidFill>
                  <a:schemeClr val="accent1">
                    <a:lumMod val="50000"/>
                  </a:schemeClr>
                </a:solidFill>
              </a:rPr>
              <a:t>&lt;50 permanent employees</a:t>
            </a:r>
          </a:p>
          <a:p>
            <a:pPr algn="r">
              <a:spcBef>
                <a:spcPts val="600"/>
              </a:spcBef>
              <a:buNone/>
              <a:defRPr/>
            </a:pPr>
            <a:r>
              <a:rPr lang="en-US" dirty="0" smtClean="0">
                <a:solidFill>
                  <a:schemeClr val="accent1">
                    <a:lumMod val="50000"/>
                  </a:schemeClr>
                </a:solidFill>
              </a:rPr>
              <a:t>  </a:t>
            </a:r>
            <a:r>
              <a:rPr lang="en-US" b="1" dirty="0" smtClean="0">
                <a:solidFill>
                  <a:schemeClr val="accent1">
                    <a:lumMod val="50000"/>
                  </a:schemeClr>
                </a:solidFill>
              </a:rPr>
              <a:t>Export Ready</a:t>
            </a:r>
            <a:endParaRPr lang="en-US" dirty="0" smtClean="0">
              <a:solidFill>
                <a:schemeClr val="accent1">
                  <a:lumMod val="50000"/>
                </a:schemeClr>
              </a:solidFill>
            </a:endParaRPr>
          </a:p>
          <a:p>
            <a:pPr algn="r">
              <a:spcBef>
                <a:spcPts val="600"/>
              </a:spcBef>
              <a:buNone/>
              <a:defRPr/>
            </a:pPr>
            <a:r>
              <a:rPr lang="en-US" dirty="0" smtClean="0">
                <a:solidFill>
                  <a:schemeClr val="accent1">
                    <a:lumMod val="50000"/>
                  </a:schemeClr>
                </a:solidFill>
              </a:rPr>
              <a:t>  </a:t>
            </a:r>
            <a:r>
              <a:rPr lang="en-US" b="1" dirty="0" smtClean="0">
                <a:solidFill>
                  <a:schemeClr val="accent1">
                    <a:lumMod val="50000"/>
                  </a:schemeClr>
                </a:solidFill>
              </a:rPr>
              <a:t>Have excess capacity</a:t>
            </a:r>
            <a:endParaRPr lang="en-US" dirty="0"/>
          </a:p>
        </p:txBody>
      </p:sp>
      <p:sp>
        <p:nvSpPr>
          <p:cNvPr id="4" name="Rectangle 3"/>
          <p:cNvSpPr txBox="1">
            <a:spLocks noChangeArrowheads="1"/>
          </p:cNvSpPr>
          <p:nvPr/>
        </p:nvSpPr>
        <p:spPr>
          <a:xfrm>
            <a:off x="1295400" y="1219200"/>
            <a:ext cx="5638800" cy="16002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ormAutofit/>
          </a:bodyPr>
          <a:lstStyle/>
          <a:p>
            <a:pPr marL="342900" lvl="0" indent="-342900" algn="ctr">
              <a:spcBef>
                <a:spcPts val="1200"/>
              </a:spcBef>
              <a:defRPr/>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J$2million Loan Ceiling</a:t>
            </a:r>
            <a:endParaRPr kumimoji="0" lang="en-US" sz="28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Century Gothic"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entury Gothic" pitchFamily="34" charset="0"/>
                <a:ea typeface="+mn-ea"/>
                <a:cs typeface="+mn-cs"/>
              </a:rPr>
              <a:t>Working Capital Support </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US" sz="26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entury Gothic" pitchFamily="34" charset="0"/>
                <a:ea typeface="+mn-ea"/>
                <a:cs typeface="+mn-cs"/>
              </a:rPr>
              <a:t>Light Equipment</a:t>
            </a:r>
            <a:endParaRPr kumimoji="0" lang="en-US" sz="26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entury Gothic" pitchFamily="34" charset="0"/>
              <a:ea typeface="+mn-ea"/>
              <a:cs typeface="+mn-cs"/>
            </a:endParaRPr>
          </a:p>
        </p:txBody>
      </p:sp>
      <p:pic>
        <p:nvPicPr>
          <p:cNvPr id="5" name="Picture 4" descr="EXIM LOGO 25th anniversary small.png"/>
          <p:cNvPicPr>
            <a:picLocks noChangeAspect="1"/>
          </p:cNvPicPr>
          <p:nvPr/>
        </p:nvPicPr>
        <p:blipFill>
          <a:blip r:embed="rId2"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5334000"/>
            <a:ext cx="7696200" cy="1066800"/>
          </a:xfrm>
        </p:spPr>
        <p:txBody>
          <a:bodyPr/>
          <a:lstStyle/>
          <a:p>
            <a:pPr algn="r"/>
            <a:r>
              <a:rPr lang="en-US" sz="6000" dirty="0" err="1" smtClean="0">
                <a:solidFill>
                  <a:schemeClr val="accent1"/>
                </a:solidFill>
              </a:rPr>
              <a:t>Modernisation</a:t>
            </a:r>
            <a:r>
              <a:rPr lang="en-US" sz="6000" dirty="0" smtClean="0">
                <a:solidFill>
                  <a:schemeClr val="accent1"/>
                </a:solidFill>
              </a:rPr>
              <a:t> Fund</a:t>
            </a:r>
            <a:endParaRPr lang="en-US" sz="6000" dirty="0">
              <a:solidFill>
                <a:schemeClr val="accent1"/>
              </a:solidFill>
            </a:endParaRPr>
          </a:p>
        </p:txBody>
      </p:sp>
      <p:sp>
        <p:nvSpPr>
          <p:cNvPr id="9" name="Rectangle 3"/>
          <p:cNvSpPr txBox="1">
            <a:spLocks noChangeArrowheads="1"/>
          </p:cNvSpPr>
          <p:nvPr/>
        </p:nvSpPr>
        <p:spPr>
          <a:xfrm>
            <a:off x="1752600" y="381000"/>
            <a:ext cx="6096000" cy="4953000"/>
          </a:xfrm>
          <a:prstGeom prst="rect">
            <a:avLst/>
          </a:prstGeom>
        </p:spPr>
        <p:txBody>
          <a:bodyPr vert="horz" lIns="91440" tIns="45720" rIns="91440" bIns="45720" rtlCol="0">
            <a:normAutofit fontScale="3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2800" b="0" i="0" u="none" strike="noStrike" kern="1200" cap="none" spc="0" normalizeH="0" baseline="0" noProof="0" dirty="0" smtClean="0">
              <a:ln>
                <a:noFill/>
              </a:ln>
              <a:solidFill>
                <a:srgbClr val="DDDDDD"/>
              </a:solidFill>
              <a:effectLst>
                <a:outerShdw blurRad="38100" dist="38100" dir="2700000" algn="tl">
                  <a:srgbClr val="000000"/>
                </a:outerShdw>
              </a:effectLst>
              <a:uLnTx/>
              <a:uFillTx/>
              <a:latin typeface="Century Gothic" pitchFamily="34" charset="0"/>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r>
              <a:rPr kumimoji="0" lang="en-US" sz="6300" b="1" i="0" u="none" strike="noStrike" kern="1200" cap="none" spc="0" normalizeH="0" baseline="0" noProof="0" dirty="0" smtClean="0">
                <a:ln>
                  <a:noFill/>
                </a:ln>
                <a:solidFill>
                  <a:schemeClr val="tx2"/>
                </a:solidFill>
                <a:effectLst/>
                <a:uLnTx/>
                <a:uFillTx/>
                <a:ea typeface="+mn-ea"/>
                <a:cs typeface="+mn-cs"/>
              </a:rPr>
              <a:t>Interest Rates:</a:t>
            </a:r>
            <a:r>
              <a:rPr kumimoji="0" lang="en-US" sz="6300" b="1" i="0" u="none" strike="noStrike" kern="1200" cap="none" spc="0" normalizeH="0" noProof="0" dirty="0" smtClean="0">
                <a:ln>
                  <a:noFill/>
                </a:ln>
                <a:solidFill>
                  <a:schemeClr val="tx2"/>
                </a:solidFill>
                <a:effectLst/>
                <a:uLnTx/>
                <a:uFillTx/>
                <a:ea typeface="+mn-ea"/>
                <a:cs typeface="+mn-cs"/>
              </a:rPr>
              <a:t>  </a:t>
            </a:r>
            <a:r>
              <a:rPr kumimoji="0" lang="en-US" sz="6300" b="1" i="0" u="none" strike="noStrike" kern="1200" cap="none" spc="0" normalizeH="0" noProof="0" dirty="0" smtClean="0">
                <a:ln>
                  <a:noFill/>
                </a:ln>
                <a:solidFill>
                  <a:schemeClr val="tx1">
                    <a:lumMod val="65000"/>
                    <a:lumOff val="35000"/>
                  </a:schemeClr>
                </a:solidFill>
                <a:effectLst/>
                <a:uLnTx/>
                <a:uFillTx/>
                <a:ea typeface="+mn-ea"/>
                <a:cs typeface="+mn-cs"/>
              </a:rPr>
              <a:t>8 – 10% p.a</a:t>
            </a:r>
            <a:r>
              <a:rPr kumimoji="0" lang="en-US" sz="6300" b="1" i="0" u="none" strike="noStrike" kern="1200" cap="none" spc="0" normalizeH="0" noProof="0" dirty="0" smtClean="0">
                <a:ln>
                  <a:noFill/>
                </a:ln>
                <a:solidFill>
                  <a:schemeClr val="tx2"/>
                </a:solidFill>
                <a:effectLst/>
                <a:uLnTx/>
                <a:uFillTx/>
                <a:ea typeface="+mn-ea"/>
                <a:cs typeface="+mn-cs"/>
              </a:rPr>
              <a:t>.</a:t>
            </a:r>
            <a:endParaRPr kumimoji="0" lang="en-US" sz="6300" b="1" i="0" u="none" strike="noStrike" kern="1200" cap="none" spc="0" normalizeH="0" baseline="0" noProof="0" dirty="0" smtClean="0">
              <a:ln>
                <a:noFill/>
              </a:ln>
              <a:solidFill>
                <a:schemeClr val="tx2"/>
              </a:solidFill>
              <a:effectLst/>
              <a:uLnTx/>
              <a:uFillTx/>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r>
              <a:rPr kumimoji="0" lang="en-US" sz="6300" b="1" i="0" u="none" strike="noStrike" kern="1200" cap="none" spc="0" normalizeH="0" baseline="0" noProof="0" dirty="0" smtClean="0">
                <a:ln>
                  <a:noFill/>
                </a:ln>
                <a:solidFill>
                  <a:schemeClr val="tx2"/>
                </a:solidFill>
                <a:effectLst/>
                <a:uLnTx/>
                <a:uFillTx/>
                <a:ea typeface="+mn-ea"/>
                <a:cs typeface="+mn-cs"/>
              </a:rPr>
              <a:t>Loan Ceiling:  </a:t>
            </a:r>
            <a:r>
              <a:rPr kumimoji="0" lang="en-US" sz="6300" b="1" i="0" u="none" strike="noStrike" kern="1200" cap="none" spc="0" normalizeH="0" baseline="0" noProof="0" dirty="0" smtClean="0">
                <a:ln>
                  <a:noFill/>
                </a:ln>
                <a:solidFill>
                  <a:schemeClr val="tx1">
                    <a:lumMod val="65000"/>
                    <a:lumOff val="35000"/>
                  </a:schemeClr>
                </a:solidFill>
                <a:effectLst/>
                <a:uLnTx/>
                <a:uFillTx/>
                <a:ea typeface="+mn-ea"/>
                <a:cs typeface="+mn-cs"/>
              </a:rPr>
              <a:t>No limit</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endParaRPr kumimoji="0" lang="en-US" sz="4600" b="1" i="0" u="none" strike="noStrike" kern="1200" cap="none" spc="0" normalizeH="0" baseline="0" noProof="0" dirty="0" smtClean="0">
              <a:ln>
                <a:noFill/>
              </a:ln>
              <a:solidFill>
                <a:schemeClr val="tx2"/>
              </a:solidFill>
              <a:effectLst/>
              <a:uLnTx/>
              <a:uFillTx/>
              <a:ea typeface="+mn-ea"/>
              <a:cs typeface="+mn-cs"/>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endParaRPr kumimoji="0" lang="en-US" sz="2500" b="1" i="0" u="none" strike="noStrike" kern="1200" cap="none" spc="0" normalizeH="0" baseline="0" noProof="0" dirty="0" smtClean="0">
              <a:ln>
                <a:noFill/>
              </a:ln>
              <a:solidFill>
                <a:schemeClr val="tx2"/>
              </a:solidFill>
              <a:effectLst/>
              <a:uLnTx/>
              <a:uFillTx/>
              <a:ea typeface="+mn-ea"/>
              <a:cs typeface="+mn-cs"/>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kumimoji="0" lang="en-US" sz="6300" b="1" i="0" u="none" strike="noStrike" kern="1200" cap="none" spc="0" normalizeH="0" baseline="0" noProof="0" dirty="0" smtClean="0">
                <a:ln>
                  <a:noFill/>
                </a:ln>
                <a:solidFill>
                  <a:schemeClr val="tx2"/>
                </a:solidFill>
                <a:effectLst/>
                <a:uLnTx/>
                <a:uFillTx/>
                <a:ea typeface="+mn-ea"/>
                <a:cs typeface="+mn-cs"/>
              </a:rPr>
              <a:t>Target</a:t>
            </a:r>
            <a:r>
              <a:rPr lang="en-US" sz="6300" b="1" dirty="0" smtClean="0">
                <a:solidFill>
                  <a:schemeClr val="tx2"/>
                </a:solidFill>
              </a:rPr>
              <a:t>:  </a:t>
            </a:r>
            <a:r>
              <a:rPr lang="en-US" sz="6300" b="1" dirty="0" smtClean="0">
                <a:solidFill>
                  <a:schemeClr val="tx1">
                    <a:lumMod val="65000"/>
                    <a:lumOff val="35000"/>
                  </a:schemeClr>
                </a:solidFill>
              </a:rPr>
              <a:t>Exporters including Tourism</a:t>
            </a:r>
          </a:p>
          <a:p>
            <a:pPr marL="342900" indent="-342900" algn="r">
              <a:lnSpc>
                <a:spcPct val="120000"/>
              </a:lnSpc>
              <a:buClr>
                <a:schemeClr val="accent1">
                  <a:lumMod val="50000"/>
                </a:schemeClr>
              </a:buClr>
              <a:defRPr/>
            </a:pPr>
            <a:endParaRPr lang="en-US" sz="4600" b="1" dirty="0" smtClean="0">
              <a:solidFill>
                <a:schemeClr val="tx2"/>
              </a:solidFill>
            </a:endParaRPr>
          </a:p>
          <a:p>
            <a:pPr marL="342900" indent="-342900" algn="r">
              <a:lnSpc>
                <a:spcPct val="120000"/>
              </a:lnSpc>
              <a:buClr>
                <a:schemeClr val="accent1">
                  <a:lumMod val="50000"/>
                </a:schemeClr>
              </a:buClr>
              <a:defRPr/>
            </a:pPr>
            <a:r>
              <a:rPr lang="en-US" sz="6300" b="1" dirty="0" smtClean="0">
                <a:solidFill>
                  <a:schemeClr val="tx2"/>
                </a:solidFill>
              </a:rPr>
              <a:t>Collateral:  </a:t>
            </a:r>
            <a:r>
              <a:rPr lang="en-US" sz="6300" b="1" dirty="0" smtClean="0">
                <a:solidFill>
                  <a:schemeClr val="tx1">
                    <a:lumMod val="65000"/>
                    <a:lumOff val="35000"/>
                  </a:schemeClr>
                </a:solidFill>
              </a:rPr>
              <a:t>A Mix</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endParaRPr lang="en-US" sz="4600" b="1" dirty="0" smtClean="0">
              <a:solidFill>
                <a:schemeClr val="tx2"/>
              </a:solidFill>
            </a:endParaRP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6300" b="1" dirty="0" smtClean="0">
                <a:solidFill>
                  <a:schemeClr val="tx2"/>
                </a:solidFill>
              </a:rPr>
              <a:t>Loan Purpose:  </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6300" b="1" dirty="0" smtClean="0">
                <a:solidFill>
                  <a:schemeClr val="tx1">
                    <a:lumMod val="65000"/>
                    <a:lumOff val="35000"/>
                  </a:schemeClr>
                </a:solidFill>
              </a:rPr>
              <a:t>Working Capital, Capital Equipment Acquisition, </a:t>
            </a:r>
          </a:p>
          <a:p>
            <a:pPr marL="342900" marR="0" lvl="0" indent="-342900" algn="r" defTabSz="914400" rtl="0" eaLnBrk="1" fontAlgn="auto" latinLnBrk="0" hangingPunct="1">
              <a:lnSpc>
                <a:spcPct val="120000"/>
              </a:lnSpc>
              <a:buClr>
                <a:schemeClr val="accent1">
                  <a:lumMod val="50000"/>
                </a:schemeClr>
              </a:buClr>
              <a:buSzTx/>
              <a:buFont typeface="Arial" pitchFamily="34" charset="0"/>
              <a:buNone/>
              <a:tabLst/>
              <a:defRPr/>
            </a:pPr>
            <a:r>
              <a:rPr lang="en-US" sz="6300" b="1" dirty="0" smtClean="0">
                <a:solidFill>
                  <a:schemeClr val="tx1">
                    <a:lumMod val="65000"/>
                    <a:lumOff val="35000"/>
                  </a:schemeClr>
                </a:solidFill>
              </a:rPr>
              <a:t>Refurbishing, Purchase of Raw Material, Technical Assistance, Debt Refinancing (50% of loan amt), any other purpose deemed acceptable</a:t>
            </a:r>
            <a:endParaRPr kumimoji="0" lang="en-US" sz="6300" b="1" i="0" u="none" strike="noStrike" kern="1200" cap="none" spc="0" normalizeH="0" baseline="0" noProof="0" dirty="0" smtClean="0">
              <a:ln>
                <a:noFill/>
              </a:ln>
              <a:solidFill>
                <a:schemeClr val="tx1">
                  <a:lumMod val="65000"/>
                  <a:lumOff val="35000"/>
                </a:schemeClr>
              </a:solidFill>
              <a:effectLst/>
              <a:uLnTx/>
              <a:uFillTx/>
              <a:ea typeface="+mn-ea"/>
              <a:cs typeface="+mn-cs"/>
            </a:endParaRPr>
          </a:p>
          <a:p>
            <a:pPr marL="342900" marR="0" lvl="0" indent="-342900" algn="r" defTabSz="914400" rtl="0" eaLnBrk="1" fontAlgn="auto" latinLnBrk="0" hangingPunct="1">
              <a:lnSpc>
                <a:spcPct val="100000"/>
              </a:lnSpc>
              <a:spcBef>
                <a:spcPts val="1200"/>
              </a:spcBef>
              <a:spcAft>
                <a:spcPts val="600"/>
              </a:spcAft>
              <a:buClr>
                <a:schemeClr val="accent1">
                  <a:lumMod val="50000"/>
                </a:schemeClr>
              </a:buClr>
              <a:buSzTx/>
              <a:buFont typeface="Arial" pitchFamily="34" charset="0"/>
              <a:buNone/>
              <a:tabLst/>
              <a:defRPr/>
            </a:pPr>
            <a:endParaRPr kumimoji="0" lang="en-US" sz="38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5"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fade">
                                      <p:cBhvr>
                                        <p:cTn id="16" dur="500"/>
                                        <p:tgtEl>
                                          <p:spTgt spid="9">
                                            <p:txEl>
                                              <p:pRg st="7" end="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animEffect transition="in" filter="fade">
                                      <p:cBhvr>
                                        <p:cTn id="19" dur="500"/>
                                        <p:tgtEl>
                                          <p:spTgt spid="9">
                                            <p:txEl>
                                              <p:pRg st="9" end="9"/>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10" end="10"/>
                                            </p:txEl>
                                          </p:spTgt>
                                        </p:tgtEl>
                                        <p:attrNameLst>
                                          <p:attrName>style.visibility</p:attrName>
                                        </p:attrNameLst>
                                      </p:cBhvr>
                                      <p:to>
                                        <p:strVal val="visible"/>
                                      </p:to>
                                    </p:set>
                                    <p:animEffect transition="in" filter="fade">
                                      <p:cBhvr>
                                        <p:cTn id="22" dur="500"/>
                                        <p:tgtEl>
                                          <p:spTgt spid="9">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animEffect transition="in" filter="fade">
                                      <p:cBhvr>
                                        <p:cTn id="25"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1676400" y="1905000"/>
            <a:ext cx="5715000" cy="19050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ctr">
              <a:lnSpc>
                <a:spcPct val="90000"/>
              </a:lnSpc>
              <a:spcBef>
                <a:spcPts val="600"/>
              </a:spcBef>
              <a:buFont typeface="Wingdings" pitchFamily="2" charset="2"/>
              <a:buNone/>
            </a:pPr>
            <a:endParaRPr lang="en-US" sz="3900" b="1" dirty="0" smtClean="0">
              <a:solidFill>
                <a:schemeClr val="tx2"/>
              </a:solidFill>
              <a:latin typeface="Century Gothic" pitchFamily="34" charset="0"/>
            </a:endParaRPr>
          </a:p>
          <a:p>
            <a:pPr algn="ctr">
              <a:lnSpc>
                <a:spcPct val="90000"/>
              </a:lnSpc>
              <a:spcBef>
                <a:spcPts val="600"/>
              </a:spcBef>
              <a:buFont typeface="Wingdings" pitchFamily="2" charset="2"/>
              <a:buNone/>
            </a:pPr>
            <a:r>
              <a:rPr lang="en-US" sz="4600" b="1" dirty="0" smtClean="0">
                <a:solidFill>
                  <a:schemeClr val="tx2"/>
                </a:solidFill>
                <a:latin typeface="Century Gothic" pitchFamily="34" charset="0"/>
              </a:rPr>
              <a:t>Pre Shipment Financing</a:t>
            </a:r>
          </a:p>
          <a:p>
            <a:pPr algn="ctr">
              <a:lnSpc>
                <a:spcPct val="90000"/>
              </a:lnSpc>
              <a:buFont typeface="Wingdings" pitchFamily="2" charset="2"/>
              <a:buNone/>
            </a:pPr>
            <a:endParaRPr lang="en-US" b="1" dirty="0" smtClean="0">
              <a:solidFill>
                <a:schemeClr val="accent2">
                  <a:lumMod val="50000"/>
                </a:schemeClr>
              </a:solidFill>
              <a:latin typeface="Century Gothic" pitchFamily="34" charset="0"/>
            </a:endParaRPr>
          </a:p>
          <a:p>
            <a:pPr algn="ctr">
              <a:lnSpc>
                <a:spcPct val="90000"/>
              </a:lnSpc>
              <a:buFont typeface="Wingdings" pitchFamily="2" charset="2"/>
              <a:buNone/>
            </a:pPr>
            <a:r>
              <a:rPr lang="en-US" dirty="0" smtClean="0">
                <a:solidFill>
                  <a:srgbClr val="0584A7"/>
                </a:solidFill>
                <a:latin typeface="Century Gothic" pitchFamily="34" charset="0"/>
              </a:rPr>
              <a:t>Max 90 days </a:t>
            </a:r>
          </a:p>
          <a:p>
            <a:pPr algn="ctr">
              <a:lnSpc>
                <a:spcPct val="90000"/>
              </a:lnSpc>
              <a:buFont typeface="Wingdings" pitchFamily="2" charset="2"/>
              <a:buNone/>
            </a:pPr>
            <a:r>
              <a:rPr lang="en-US" dirty="0" smtClean="0">
                <a:solidFill>
                  <a:srgbClr val="0584A7"/>
                </a:solidFill>
                <a:latin typeface="Century Gothic" pitchFamily="34" charset="0"/>
              </a:rPr>
              <a:t>Up to 100% of FOB value of your export order </a:t>
            </a:r>
            <a:endParaRPr lang="en-US" dirty="0" smtClean="0">
              <a:solidFill>
                <a:srgbClr val="0584A7"/>
              </a:solidFill>
            </a:endParaRPr>
          </a:p>
          <a:p>
            <a:pPr>
              <a:lnSpc>
                <a:spcPct val="90000"/>
              </a:lnSpc>
            </a:pPr>
            <a:endParaRPr lang="en-US" dirty="0"/>
          </a:p>
          <a:p>
            <a:pPr>
              <a:lnSpc>
                <a:spcPct val="90000"/>
              </a:lnSpc>
            </a:pPr>
            <a:endParaRPr lang="en-US" dirty="0"/>
          </a:p>
        </p:txBody>
      </p:sp>
      <p:sp>
        <p:nvSpPr>
          <p:cNvPr id="8" name="Rectangle 3"/>
          <p:cNvSpPr txBox="1">
            <a:spLocks noChangeArrowheads="1"/>
          </p:cNvSpPr>
          <p:nvPr/>
        </p:nvSpPr>
        <p:spPr>
          <a:xfrm>
            <a:off x="1676400" y="3810000"/>
            <a:ext cx="5715000" cy="1752600"/>
          </a:xfrm>
          <a:prstGeom prst="rect">
            <a:avLst/>
          </a:prstGeom>
        </p:spPr>
        <p:style>
          <a:lnRef idx="1">
            <a:schemeClr val="accent3"/>
          </a:lnRef>
          <a:fillRef idx="2">
            <a:schemeClr val="accent3"/>
          </a:fillRef>
          <a:effectRef idx="1">
            <a:schemeClr val="accent3"/>
          </a:effectRef>
          <a:fontRef idx="minor">
            <a:schemeClr val="dk1"/>
          </a:fontRef>
        </p:style>
        <p:txBody>
          <a:bodyPr vert="horz">
            <a:normAutofit fontScale="70000" lnSpcReduction="20000"/>
          </a:bodyPr>
          <a:lstStyle/>
          <a:p>
            <a:pPr algn="ctr">
              <a:lnSpc>
                <a:spcPct val="90000"/>
              </a:lnSpc>
              <a:buFont typeface="Wingdings" pitchFamily="2" charset="2"/>
              <a:buNone/>
            </a:pPr>
            <a:endParaRPr lang="en-US" sz="4600" b="1" dirty="0" smtClean="0">
              <a:solidFill>
                <a:srgbClr val="002060"/>
              </a:solidFill>
              <a:latin typeface="Century Gothic" pitchFamily="34" charset="0"/>
            </a:endParaRPr>
          </a:p>
          <a:p>
            <a:pPr algn="ctr">
              <a:lnSpc>
                <a:spcPct val="90000"/>
              </a:lnSpc>
              <a:buFont typeface="Wingdings" pitchFamily="2" charset="2"/>
              <a:buNone/>
            </a:pPr>
            <a:r>
              <a:rPr lang="en-US" sz="4600" b="1" dirty="0" smtClean="0">
                <a:solidFill>
                  <a:srgbClr val="002060"/>
                </a:solidFill>
                <a:latin typeface="Century Gothic" pitchFamily="34" charset="0"/>
              </a:rPr>
              <a:t>Post Shipment Financing</a:t>
            </a:r>
          </a:p>
          <a:p>
            <a:pPr algn="ctr">
              <a:lnSpc>
                <a:spcPct val="90000"/>
              </a:lnSpc>
              <a:buFont typeface="Wingdings" pitchFamily="2" charset="2"/>
              <a:buNone/>
            </a:pPr>
            <a:endParaRPr lang="en-US" sz="3100" dirty="0" smtClean="0">
              <a:solidFill>
                <a:srgbClr val="002060"/>
              </a:solidFill>
              <a:latin typeface="Century Gothic" pitchFamily="34" charset="0"/>
            </a:endParaRPr>
          </a:p>
          <a:p>
            <a:pPr algn="ctr">
              <a:lnSpc>
                <a:spcPct val="90000"/>
              </a:lnSpc>
              <a:buFont typeface="Wingdings" pitchFamily="2" charset="2"/>
              <a:buNone/>
            </a:pPr>
            <a:r>
              <a:rPr lang="en-US" sz="3100" dirty="0" smtClean="0">
                <a:solidFill>
                  <a:srgbClr val="002060"/>
                </a:solidFill>
                <a:latin typeface="Century Gothic" pitchFamily="34" charset="0"/>
              </a:rPr>
              <a:t>Max 120 days </a:t>
            </a:r>
          </a:p>
          <a:p>
            <a:pPr algn="ctr">
              <a:lnSpc>
                <a:spcPct val="90000"/>
              </a:lnSpc>
              <a:buFont typeface="Wingdings" pitchFamily="2" charset="2"/>
              <a:buNone/>
            </a:pPr>
            <a:r>
              <a:rPr lang="en-US" sz="3100" dirty="0" smtClean="0">
                <a:solidFill>
                  <a:srgbClr val="002060"/>
                </a:solidFill>
                <a:latin typeface="Century Gothic" pitchFamily="34" charset="0"/>
              </a:rPr>
              <a:t>Up to 100% of CIF value of your export</a:t>
            </a:r>
            <a:endParaRPr kumimoji="0" lang="en-US" sz="28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Title 8"/>
          <p:cNvSpPr>
            <a:spLocks noGrp="1"/>
          </p:cNvSpPr>
          <p:nvPr>
            <p:ph type="title"/>
          </p:nvPr>
        </p:nvSpPr>
        <p:spPr/>
        <p:txBody>
          <a:bodyPr/>
          <a:lstStyle/>
          <a:p>
            <a:r>
              <a:rPr lang="en-US" sz="4000" dirty="0" smtClean="0">
                <a:solidFill>
                  <a:schemeClr val="accent1"/>
                </a:solidFill>
              </a:rPr>
              <a:t>Bankers Export Credit Insurance</a:t>
            </a:r>
            <a:endParaRPr lang="en-US" sz="4000" dirty="0">
              <a:solidFill>
                <a:schemeClr val="accent1"/>
              </a:solidFill>
            </a:endParaRPr>
          </a:p>
        </p:txBody>
      </p:sp>
      <p:pic>
        <p:nvPicPr>
          <p:cNvPr id="5" name="Picture 4"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81600"/>
            <a:ext cx="7239000" cy="1143000"/>
          </a:xfrm>
        </p:spPr>
        <p:txBody>
          <a:bodyPr/>
          <a:lstStyle/>
          <a:p>
            <a:pPr algn="ctr"/>
            <a:r>
              <a:rPr lang="en-US" sz="5000" b="1" dirty="0" smtClean="0">
                <a:solidFill>
                  <a:schemeClr val="accent1"/>
                </a:solidFill>
                <a:effectLst>
                  <a:outerShdw blurRad="38100" dist="38100" dir="2700000" algn="tl">
                    <a:srgbClr val="000000">
                      <a:alpha val="43137"/>
                    </a:srgbClr>
                  </a:outerShdw>
                </a:effectLst>
              </a:rPr>
              <a:t>Trade Credit Insurance</a:t>
            </a:r>
            <a:endParaRPr lang="en-JM" sz="5000" b="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1600200"/>
            <a:ext cx="5638800" cy="3505200"/>
          </a:xfrm>
        </p:spPr>
        <p:txBody>
          <a:bodyPr>
            <a:normAutofit lnSpcReduction="10000"/>
          </a:bodyPr>
          <a:lstStyle/>
          <a:p>
            <a:pPr algn="r">
              <a:spcBef>
                <a:spcPts val="0"/>
              </a:spcBef>
              <a:buNone/>
            </a:pPr>
            <a:r>
              <a:rPr lang="en-US" dirty="0" smtClean="0"/>
              <a:t>	</a:t>
            </a:r>
            <a:r>
              <a:rPr lang="en-US" b="1" dirty="0" smtClean="0">
                <a:solidFill>
                  <a:schemeClr val="tx2">
                    <a:lumMod val="75000"/>
                  </a:schemeClr>
                </a:solidFill>
              </a:rPr>
              <a:t>Protects your business against</a:t>
            </a:r>
          </a:p>
          <a:p>
            <a:pPr algn="r">
              <a:spcBef>
                <a:spcPts val="0"/>
              </a:spcBef>
              <a:buNone/>
            </a:pPr>
            <a:r>
              <a:rPr lang="en-US" b="1" dirty="0" smtClean="0">
                <a:solidFill>
                  <a:schemeClr val="tx2">
                    <a:lumMod val="75000"/>
                  </a:schemeClr>
                </a:solidFill>
              </a:rPr>
              <a:t>non-payment of receivables </a:t>
            </a:r>
          </a:p>
          <a:p>
            <a:pPr algn="r">
              <a:spcBef>
                <a:spcPts val="0"/>
              </a:spcBef>
              <a:buNone/>
            </a:pPr>
            <a:r>
              <a:rPr lang="en-US" b="1" dirty="0" smtClean="0">
                <a:solidFill>
                  <a:schemeClr val="tx2">
                    <a:lumMod val="75000"/>
                  </a:schemeClr>
                </a:solidFill>
              </a:rPr>
              <a:t>by local or foreign buyers. </a:t>
            </a:r>
          </a:p>
          <a:p>
            <a:pPr algn="r">
              <a:buNone/>
            </a:pPr>
            <a:endParaRPr lang="en-US" b="1" dirty="0" smtClean="0">
              <a:solidFill>
                <a:schemeClr val="tx2">
                  <a:lumMod val="75000"/>
                </a:schemeClr>
              </a:solidFill>
            </a:endParaRPr>
          </a:p>
          <a:p>
            <a:pPr algn="r">
              <a:buNone/>
            </a:pPr>
            <a:r>
              <a:rPr lang="en-US" b="1" dirty="0" smtClean="0">
                <a:solidFill>
                  <a:schemeClr val="tx2">
                    <a:lumMod val="75000"/>
                  </a:schemeClr>
                </a:solidFill>
              </a:rPr>
              <a:t>	Claim for up to 85% of the value of your receivables – for non payments and for payments over 120 days </a:t>
            </a:r>
            <a:endParaRPr lang="en-JM" b="1" dirty="0">
              <a:solidFill>
                <a:schemeClr val="tx2">
                  <a:lumMod val="75000"/>
                </a:schemeClr>
              </a:solidFill>
            </a:endParaRPr>
          </a:p>
        </p:txBody>
      </p:sp>
      <p:pic>
        <p:nvPicPr>
          <p:cNvPr id="5" name="Picture 4"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Title 6"/>
          <p:cNvSpPr>
            <a:spLocks noGrp="1"/>
          </p:cNvSpPr>
          <p:nvPr>
            <p:ph type="title"/>
          </p:nvPr>
        </p:nvSpPr>
        <p:spPr>
          <a:xfrm>
            <a:off x="1219200" y="5181600"/>
            <a:ext cx="7239000" cy="1143000"/>
          </a:xfrm>
        </p:spPr>
        <p:txBody>
          <a:bodyPr/>
          <a:lstStyle/>
          <a:p>
            <a:pPr algn="r"/>
            <a:r>
              <a:rPr lang="en-US" sz="5000" dirty="0" smtClean="0">
                <a:solidFill>
                  <a:schemeClr val="accent1"/>
                </a:solidFill>
              </a:rPr>
              <a:t>TCI Coverage</a:t>
            </a:r>
          </a:p>
        </p:txBody>
      </p:sp>
      <p:sp>
        <p:nvSpPr>
          <p:cNvPr id="114691" name="Rectangle 3"/>
          <p:cNvSpPr>
            <a:spLocks noGrp="1" noChangeArrowheads="1"/>
          </p:cNvSpPr>
          <p:nvPr>
            <p:ph idx="1"/>
          </p:nvPr>
        </p:nvSpPr>
        <p:spPr>
          <a:xfrm>
            <a:off x="1981200" y="1600200"/>
            <a:ext cx="6172200" cy="3048000"/>
          </a:xfrm>
        </p:spPr>
        <p:txBody>
          <a:bodyPr>
            <a:normAutofit fontScale="77500" lnSpcReduction="20000"/>
          </a:bodyPr>
          <a:lstStyle/>
          <a:p>
            <a:pPr>
              <a:defRPr/>
            </a:pPr>
            <a:endParaRPr lang="en-US" b="1" dirty="0">
              <a:solidFill>
                <a:schemeClr val="accent1">
                  <a:lumMod val="50000"/>
                </a:schemeClr>
              </a:solidFill>
              <a:effectLst>
                <a:outerShdw blurRad="38100" dist="38100" dir="2700000" algn="tl">
                  <a:srgbClr val="000000">
                    <a:alpha val="43137"/>
                  </a:srgbClr>
                </a:outerShdw>
              </a:effectLst>
            </a:endParaRPr>
          </a:p>
          <a:p>
            <a:pPr algn="r">
              <a:buClr>
                <a:schemeClr val="accent1">
                  <a:lumMod val="50000"/>
                </a:schemeClr>
              </a:buClr>
              <a:buNone/>
              <a:defRPr/>
            </a:pPr>
            <a:r>
              <a:rPr lang="en-US" b="1" dirty="0" smtClean="0">
                <a:latin typeface="Century Gothic" pitchFamily="34" charset="0"/>
              </a:rPr>
              <a:t>Foreign &amp; Domestic Receivables</a:t>
            </a:r>
          </a:p>
          <a:p>
            <a:pPr algn="r">
              <a:buClr>
                <a:schemeClr val="accent1">
                  <a:lumMod val="50000"/>
                </a:schemeClr>
              </a:buClr>
              <a:buNone/>
              <a:defRPr/>
            </a:pPr>
            <a:endParaRPr lang="en-US" b="1" dirty="0">
              <a:latin typeface="Century Gothic" pitchFamily="34" charset="0"/>
            </a:endParaRPr>
          </a:p>
          <a:p>
            <a:pPr algn="r">
              <a:buClr>
                <a:schemeClr val="accent1">
                  <a:lumMod val="50000"/>
                </a:schemeClr>
              </a:buClr>
              <a:buNone/>
              <a:defRPr/>
            </a:pPr>
            <a:r>
              <a:rPr lang="en-US" b="1" dirty="0" smtClean="0">
                <a:latin typeface="Century Gothic" pitchFamily="34" charset="0"/>
              </a:rPr>
              <a:t>Commercial &amp; Political Risk</a:t>
            </a:r>
          </a:p>
          <a:p>
            <a:pPr algn="r">
              <a:buClr>
                <a:schemeClr val="accent1">
                  <a:lumMod val="50000"/>
                </a:schemeClr>
              </a:buClr>
              <a:buNone/>
              <a:defRPr/>
            </a:pPr>
            <a:endParaRPr lang="en-US" b="1" dirty="0" smtClean="0">
              <a:latin typeface="Century Gothic" pitchFamily="34" charset="0"/>
            </a:endParaRPr>
          </a:p>
          <a:p>
            <a:pPr algn="r">
              <a:buClr>
                <a:schemeClr val="accent1">
                  <a:lumMod val="50000"/>
                </a:schemeClr>
              </a:buClr>
              <a:buNone/>
              <a:defRPr/>
            </a:pPr>
            <a:r>
              <a:rPr lang="en-US" b="1" dirty="0" smtClean="0">
                <a:latin typeface="Century Gothic" pitchFamily="34" charset="0"/>
              </a:rPr>
              <a:t>Risk Coverage – 85% &amp; 90%</a:t>
            </a:r>
          </a:p>
          <a:p>
            <a:pPr algn="r">
              <a:buClr>
                <a:schemeClr val="accent1">
                  <a:lumMod val="50000"/>
                </a:schemeClr>
              </a:buClr>
              <a:buNone/>
              <a:defRPr/>
            </a:pPr>
            <a:endParaRPr lang="en-US" b="1" dirty="0">
              <a:latin typeface="Century Gothic" pitchFamily="34" charset="0"/>
            </a:endParaRPr>
          </a:p>
          <a:p>
            <a:pPr algn="r">
              <a:lnSpc>
                <a:spcPct val="120000"/>
              </a:lnSpc>
              <a:spcBef>
                <a:spcPts val="0"/>
              </a:spcBef>
              <a:buClr>
                <a:schemeClr val="accent1">
                  <a:lumMod val="50000"/>
                </a:schemeClr>
              </a:buClr>
              <a:buNone/>
              <a:defRPr/>
            </a:pPr>
            <a:r>
              <a:rPr lang="en-US" b="1" dirty="0" smtClean="0">
                <a:latin typeface="Century Gothic" pitchFamily="34" charset="0"/>
              </a:rPr>
              <a:t>Coverage available to all entities </a:t>
            </a:r>
          </a:p>
          <a:p>
            <a:pPr algn="r">
              <a:lnSpc>
                <a:spcPct val="120000"/>
              </a:lnSpc>
              <a:spcBef>
                <a:spcPts val="0"/>
              </a:spcBef>
              <a:buClr>
                <a:schemeClr val="accent1">
                  <a:lumMod val="50000"/>
                </a:schemeClr>
              </a:buClr>
              <a:buNone/>
              <a:defRPr/>
            </a:pPr>
            <a:r>
              <a:rPr lang="en-US" b="1" dirty="0" smtClean="0">
                <a:latin typeface="Century Gothic" pitchFamily="34" charset="0"/>
              </a:rPr>
              <a:t>registered in Jamaica </a:t>
            </a:r>
          </a:p>
        </p:txBody>
      </p:sp>
      <p:pic>
        <p:nvPicPr>
          <p:cNvPr id="5" name="Picture 4"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animEffect transition="in" filter="fade">
                                      <p:cBhvr>
                                        <p:cTn id="7" dur="1000"/>
                                        <p:tgtEl>
                                          <p:spTgt spid="114691">
                                            <p:txEl>
                                              <p:pRg st="1" end="1"/>
                                            </p:txEl>
                                          </p:spTgt>
                                        </p:tgtEl>
                                      </p:cBhvr>
                                    </p:animEffect>
                                    <p:anim calcmode="lin" valueType="num">
                                      <p:cBhvr>
                                        <p:cTn id="8"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14691">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4691">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4691">
                                            <p:txEl>
                                              <p:pRg st="3" end="3"/>
                                            </p:txEl>
                                          </p:spTgt>
                                        </p:tgtEl>
                                        <p:attrNameLst>
                                          <p:attrName>style.visibility</p:attrName>
                                        </p:attrNameLst>
                                      </p:cBhvr>
                                      <p:to>
                                        <p:strVal val="visible"/>
                                      </p:to>
                                    </p:set>
                                    <p:animEffect transition="in" filter="fade">
                                      <p:cBhvr>
                                        <p:cTn id="13" dur="1000"/>
                                        <p:tgtEl>
                                          <p:spTgt spid="114691">
                                            <p:txEl>
                                              <p:pRg st="3" end="3"/>
                                            </p:txEl>
                                          </p:spTgt>
                                        </p:tgtEl>
                                      </p:cBhvr>
                                    </p:animEffect>
                                    <p:anim calcmode="lin" valueType="num">
                                      <p:cBhvr>
                                        <p:cTn id="14" dur="10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11469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114691">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4691">
                                            <p:txEl>
                                              <p:pRg st="5" end="5"/>
                                            </p:txEl>
                                          </p:spTgt>
                                        </p:tgtEl>
                                        <p:attrNameLst>
                                          <p:attrName>style.visibility</p:attrName>
                                        </p:attrNameLst>
                                      </p:cBhvr>
                                      <p:to>
                                        <p:strVal val="visible"/>
                                      </p:to>
                                    </p:set>
                                    <p:animEffect transition="in" filter="fade">
                                      <p:cBhvr>
                                        <p:cTn id="19" dur="1000"/>
                                        <p:tgtEl>
                                          <p:spTgt spid="114691">
                                            <p:txEl>
                                              <p:pRg st="5" end="5"/>
                                            </p:txEl>
                                          </p:spTgt>
                                        </p:tgtEl>
                                      </p:cBhvr>
                                    </p:animEffect>
                                    <p:anim calcmode="lin" valueType="num">
                                      <p:cBhvr>
                                        <p:cTn id="20" dur="10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14691">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14691">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4691">
                                            <p:txEl>
                                              <p:pRg st="7" end="7"/>
                                            </p:txEl>
                                          </p:spTgt>
                                        </p:tgtEl>
                                        <p:attrNameLst>
                                          <p:attrName>style.visibility</p:attrName>
                                        </p:attrNameLst>
                                      </p:cBhvr>
                                      <p:to>
                                        <p:strVal val="visible"/>
                                      </p:to>
                                    </p:set>
                                    <p:animEffect transition="in" filter="fade">
                                      <p:cBhvr>
                                        <p:cTn id="25" dur="1000"/>
                                        <p:tgtEl>
                                          <p:spTgt spid="114691">
                                            <p:txEl>
                                              <p:pRg st="7" end="7"/>
                                            </p:txEl>
                                          </p:spTgt>
                                        </p:tgtEl>
                                      </p:cBhvr>
                                    </p:animEffect>
                                    <p:anim calcmode="lin" valueType="num">
                                      <p:cBhvr>
                                        <p:cTn id="26" dur="1000" fill="hold"/>
                                        <p:tgtEl>
                                          <p:spTgt spid="114691">
                                            <p:txEl>
                                              <p:pRg st="7" end="7"/>
                                            </p:txEl>
                                          </p:spTgt>
                                        </p:tgtEl>
                                        <p:attrNameLst>
                                          <p:attrName>ppt_x</p:attrName>
                                        </p:attrNameLst>
                                      </p:cBhvr>
                                      <p:tavLst>
                                        <p:tav tm="0">
                                          <p:val>
                                            <p:strVal val="#ppt_x"/>
                                          </p:val>
                                        </p:tav>
                                        <p:tav tm="100000">
                                          <p:val>
                                            <p:strVal val="#ppt_x"/>
                                          </p:val>
                                        </p:tav>
                                      </p:tavLst>
                                    </p:anim>
                                    <p:anim calcmode="lin" valueType="num">
                                      <p:cBhvr>
                                        <p:cTn id="27" dur="898" decel="100000" fill="hold"/>
                                        <p:tgtEl>
                                          <p:spTgt spid="114691">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898"/>
                                          </p:stCondLst>
                                        </p:cTn>
                                        <p:tgtEl>
                                          <p:spTgt spid="114691">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14691">
                                            <p:txEl>
                                              <p:pRg st="8" end="8"/>
                                            </p:txEl>
                                          </p:spTgt>
                                        </p:tgtEl>
                                        <p:attrNameLst>
                                          <p:attrName>style.visibility</p:attrName>
                                        </p:attrNameLst>
                                      </p:cBhvr>
                                      <p:to>
                                        <p:strVal val="visible"/>
                                      </p:to>
                                    </p:set>
                                    <p:animEffect transition="in" filter="fade">
                                      <p:cBhvr>
                                        <p:cTn id="31" dur="1000"/>
                                        <p:tgtEl>
                                          <p:spTgt spid="114691">
                                            <p:txEl>
                                              <p:pRg st="8" end="8"/>
                                            </p:txEl>
                                          </p:spTgt>
                                        </p:tgtEl>
                                      </p:cBhvr>
                                    </p:animEffect>
                                    <p:anim calcmode="lin" valueType="num">
                                      <p:cBhvr>
                                        <p:cTn id="32" dur="1000" fill="hold"/>
                                        <p:tgtEl>
                                          <p:spTgt spid="114691">
                                            <p:txEl>
                                              <p:pRg st="8" end="8"/>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114691">
                                            <p:txEl>
                                              <p:pRg st="8" end="8"/>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11469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1981200" y="1981200"/>
            <a:ext cx="5486400" cy="3276600"/>
          </a:xfrm>
        </p:spPr>
        <p:txBody>
          <a:bodyPr>
            <a:noAutofit/>
          </a:bodyPr>
          <a:lstStyle/>
          <a:p>
            <a:pPr>
              <a:buClr>
                <a:schemeClr val="accent1">
                  <a:lumMod val="50000"/>
                </a:schemeClr>
              </a:buClr>
              <a:defRPr/>
            </a:pPr>
            <a:r>
              <a:rPr lang="en-US" sz="2000" b="1" dirty="0" smtClean="0">
                <a:latin typeface="Century Gothic" pitchFamily="34" charset="0"/>
              </a:rPr>
              <a:t>Export Sales of goods &amp; Services</a:t>
            </a:r>
            <a:endParaRPr lang="en-US" sz="2000" b="1" dirty="0">
              <a:latin typeface="Century Gothic" pitchFamily="34" charset="0"/>
            </a:endParaRPr>
          </a:p>
          <a:p>
            <a:pPr>
              <a:buClr>
                <a:schemeClr val="accent1">
                  <a:lumMod val="50000"/>
                </a:schemeClr>
              </a:buClr>
              <a:defRPr/>
            </a:pPr>
            <a:r>
              <a:rPr lang="en-US" sz="2000" b="1" dirty="0" smtClean="0">
                <a:latin typeface="Century Gothic" pitchFamily="34" charset="0"/>
              </a:rPr>
              <a:t>3</a:t>
            </a:r>
            <a:r>
              <a:rPr lang="en-US" sz="2000" b="1" baseline="30000" dirty="0" smtClean="0">
                <a:latin typeface="Century Gothic" pitchFamily="34" charset="0"/>
              </a:rPr>
              <a:t>rd</a:t>
            </a:r>
            <a:r>
              <a:rPr lang="en-US" sz="2000" b="1" dirty="0" smtClean="0">
                <a:latin typeface="Century Gothic" pitchFamily="34" charset="0"/>
              </a:rPr>
              <a:t> Country sale of goods originating outside Jamaica on behalf of Jamaican firms</a:t>
            </a:r>
            <a:endParaRPr lang="en-US" sz="2000" b="1" dirty="0">
              <a:latin typeface="Century Gothic" pitchFamily="34" charset="0"/>
            </a:endParaRPr>
          </a:p>
          <a:p>
            <a:pPr>
              <a:buClr>
                <a:schemeClr val="accent1">
                  <a:lumMod val="50000"/>
                </a:schemeClr>
              </a:buClr>
              <a:defRPr/>
            </a:pPr>
            <a:r>
              <a:rPr lang="en-US" sz="2000" b="1" dirty="0" smtClean="0">
                <a:latin typeface="Century Gothic" pitchFamily="34" charset="0"/>
              </a:rPr>
              <a:t>Sale of goods only supplied by Jamaican subsidiary companies operating in CARICOM</a:t>
            </a:r>
          </a:p>
          <a:p>
            <a:pPr>
              <a:buClr>
                <a:schemeClr val="accent1">
                  <a:lumMod val="50000"/>
                </a:schemeClr>
              </a:buClr>
              <a:defRPr/>
            </a:pPr>
            <a:r>
              <a:rPr lang="en-US" sz="2000" b="1" dirty="0" smtClean="0">
                <a:latin typeface="Century Gothic" pitchFamily="34" charset="0"/>
              </a:rPr>
              <a:t>Goods trans-shipped from Jamaica’s duty-free zones to countries in the Caribbean</a:t>
            </a:r>
          </a:p>
        </p:txBody>
      </p:sp>
      <p:sp>
        <p:nvSpPr>
          <p:cNvPr id="37892" name="Title 6"/>
          <p:cNvSpPr>
            <a:spLocks noGrp="1"/>
          </p:cNvSpPr>
          <p:nvPr>
            <p:ph type="title"/>
          </p:nvPr>
        </p:nvSpPr>
        <p:spPr/>
        <p:txBody>
          <a:bodyPr/>
          <a:lstStyle/>
          <a:p>
            <a:pPr algn="r"/>
            <a:r>
              <a:rPr lang="en-US" sz="5000" dirty="0" smtClean="0">
                <a:solidFill>
                  <a:schemeClr val="accent1"/>
                </a:solidFill>
              </a:rPr>
              <a:t>Trade Credit Insurance</a:t>
            </a:r>
          </a:p>
        </p:txBody>
      </p:sp>
      <p:pic>
        <p:nvPicPr>
          <p:cNvPr id="5" name="Picture 4" descr="EXIM Logo.png"/>
          <p:cNvPicPr>
            <a:picLocks noChangeAspect="1"/>
          </p:cNvPicPr>
          <p:nvPr/>
        </p:nvPicPr>
        <p:blipFill>
          <a:blip r:embed="rId3" cstate="print"/>
          <a:stretch>
            <a:fillRect/>
          </a:stretch>
        </p:blipFill>
        <p:spPr>
          <a:xfrm>
            <a:off x="7696200" y="152400"/>
            <a:ext cx="1219200" cy="1320184"/>
          </a:xfrm>
          <a:prstGeom prst="rect">
            <a:avLst/>
          </a:prstGeom>
        </p:spPr>
      </p:pic>
      <p:sp>
        <p:nvSpPr>
          <p:cNvPr id="6" name="TextBox 5"/>
          <p:cNvSpPr txBox="1"/>
          <p:nvPr/>
        </p:nvSpPr>
        <p:spPr>
          <a:xfrm>
            <a:off x="1905000" y="1371600"/>
            <a:ext cx="5486400" cy="461665"/>
          </a:xfrm>
          <a:prstGeom prst="rect">
            <a:avLst/>
          </a:prstGeom>
          <a:gradFill>
            <a:gsLst>
              <a:gs pos="0">
                <a:srgbClr val="9CAA8C">
                  <a:alpha val="18000"/>
                </a:srgbClr>
              </a:gs>
              <a:gs pos="33000">
                <a:schemeClr val="accent2">
                  <a:tint val="86500"/>
                </a:schemeClr>
              </a:gs>
              <a:gs pos="46750">
                <a:schemeClr val="accent2">
                  <a:tint val="71000"/>
                  <a:satMod val="112000"/>
                </a:schemeClr>
              </a:gs>
              <a:gs pos="53000">
                <a:schemeClr val="accent2">
                  <a:tint val="71000"/>
                  <a:satMod val="112000"/>
                </a:schemeClr>
              </a:gs>
              <a:gs pos="68000">
                <a:schemeClr val="accent2">
                  <a:tint val="86000"/>
                </a:schemeClr>
              </a:gs>
              <a:gs pos="100000">
                <a:schemeClr val="accent2">
                  <a:shade val="60000"/>
                </a:schemeClr>
              </a:gs>
            </a:gsLst>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solidFill>
                  <a:schemeClr val="accent2">
                    <a:lumMod val="50000"/>
                  </a:schemeClr>
                </a:solidFill>
              </a:rPr>
              <a:t>Eligible Transactions</a:t>
            </a:r>
            <a:endParaRPr lang="en-JM" sz="2400" dirty="0">
              <a:solidFill>
                <a:schemeClr val="accent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tgtEl>
                                          <p:spTgt spid="114691">
                                            <p:txEl>
                                              <p:pRg st="0" end="0"/>
                                            </p:txEl>
                                          </p:spTgt>
                                        </p:tgtEl>
                                      </p:cBhvr>
                                    </p:animEffect>
                                    <p:anim calcmode="lin" valueType="num">
                                      <p:cBhvr>
                                        <p:cTn id="8"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1146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1469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Effect transition="in" filter="fade">
                                      <p:cBhvr>
                                        <p:cTn id="13" dur="1000"/>
                                        <p:tgtEl>
                                          <p:spTgt spid="114691">
                                            <p:txEl>
                                              <p:pRg st="1" end="1"/>
                                            </p:txEl>
                                          </p:spTgt>
                                        </p:tgtEl>
                                      </p:cBhvr>
                                    </p:animEffect>
                                    <p:anim calcmode="lin" valueType="num">
                                      <p:cBhvr>
                                        <p:cTn id="14"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15" dur="898" decel="100000" fill="hold"/>
                                        <p:tgtEl>
                                          <p:spTgt spid="114691">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114691">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Effect transition="in" filter="fade">
                                      <p:cBhvr>
                                        <p:cTn id="19" dur="1000"/>
                                        <p:tgtEl>
                                          <p:spTgt spid="114691">
                                            <p:txEl>
                                              <p:pRg st="2" end="2"/>
                                            </p:txEl>
                                          </p:spTgt>
                                        </p:tgtEl>
                                      </p:cBhvr>
                                    </p:animEffect>
                                    <p:anim calcmode="lin" valueType="num">
                                      <p:cBhvr>
                                        <p:cTn id="20"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1469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14691">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Effect transition="in" filter="fade">
                                      <p:cBhvr>
                                        <p:cTn id="25" dur="1000"/>
                                        <p:tgtEl>
                                          <p:spTgt spid="114691">
                                            <p:txEl>
                                              <p:pRg st="3" end="3"/>
                                            </p:txEl>
                                          </p:spTgt>
                                        </p:tgtEl>
                                      </p:cBhvr>
                                    </p:animEffect>
                                    <p:anim calcmode="lin" valueType="num">
                                      <p:cBhvr>
                                        <p:cTn id="26" dur="10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p:cTn id="27" dur="898" decel="100000" fill="hold"/>
                                        <p:tgtEl>
                                          <p:spTgt spid="114691">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898"/>
                                          </p:stCondLst>
                                        </p:cTn>
                                        <p:tgtEl>
                                          <p:spTgt spid="11469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0" y="1676400"/>
            <a:ext cx="6553200" cy="3019425"/>
          </a:xfrm>
        </p:spPr>
        <p:txBody>
          <a:bodyPr>
            <a:normAutofit fontScale="92500" lnSpcReduction="10000"/>
          </a:bodyPr>
          <a:lstStyle/>
          <a:p>
            <a:endParaRPr lang="en-US" dirty="0" smtClean="0"/>
          </a:p>
          <a:p>
            <a:endParaRPr lang="en-US" dirty="0" smtClean="0"/>
          </a:p>
          <a:p>
            <a:pPr algn="r">
              <a:buNone/>
            </a:pPr>
            <a:r>
              <a:rPr lang="en-US" sz="4000" dirty="0" err="1" smtClean="0">
                <a:solidFill>
                  <a:srgbClr val="002060"/>
                </a:solidFill>
                <a:effectLst>
                  <a:outerShdw blurRad="38100" dist="38100" dir="2700000" algn="tl">
                    <a:srgbClr val="000000">
                      <a:alpha val="43137"/>
                    </a:srgbClr>
                  </a:outerShdw>
                </a:effectLst>
              </a:rPr>
              <a:t>Bladex</a:t>
            </a:r>
            <a:r>
              <a:rPr lang="en-US" sz="4000" dirty="0" smtClean="0">
                <a:solidFill>
                  <a:srgbClr val="002060"/>
                </a:solidFill>
                <a:effectLst>
                  <a:outerShdw blurRad="38100" dist="38100" dir="2700000" algn="tl">
                    <a:srgbClr val="000000">
                      <a:alpha val="43137"/>
                    </a:srgbClr>
                  </a:outerShdw>
                </a:effectLst>
              </a:rPr>
              <a:t> </a:t>
            </a:r>
            <a:r>
              <a:rPr lang="en-US" sz="3200" dirty="0" smtClean="0">
                <a:solidFill>
                  <a:srgbClr val="002060"/>
                </a:solidFill>
                <a:effectLst>
                  <a:outerShdw blurRad="38100" dist="38100" dir="2700000" algn="tl">
                    <a:srgbClr val="000000">
                      <a:alpha val="43137"/>
                    </a:srgbClr>
                  </a:outerShdw>
                </a:effectLst>
              </a:rPr>
              <a:t>(up to 120 days)</a:t>
            </a:r>
            <a:r>
              <a:rPr lang="en-US" sz="4400" dirty="0" smtClean="0">
                <a:solidFill>
                  <a:schemeClr val="tx2">
                    <a:lumMod val="50000"/>
                  </a:schemeClr>
                </a:solidFill>
                <a:effectLst>
                  <a:outerShdw blurRad="38100" dist="38100" dir="2700000" algn="tl">
                    <a:srgbClr val="000000">
                      <a:alpha val="43137"/>
                    </a:srgbClr>
                  </a:outerShdw>
                </a:effectLst>
              </a:rPr>
              <a:t>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7.50%</a:t>
            </a:r>
            <a:endParaRPr lang="en-US" sz="4400" dirty="0" smtClean="0">
              <a:solidFill>
                <a:schemeClr val="accent4">
                  <a:lumMod val="50000"/>
                </a:schemeClr>
              </a:solidFill>
              <a:effectLst>
                <a:outerShdw blurRad="38100" dist="38100" dir="2700000" algn="tl">
                  <a:srgbClr val="000000">
                    <a:alpha val="43137"/>
                  </a:srgbClr>
                </a:outerShdw>
              </a:effectLst>
            </a:endParaRPr>
          </a:p>
          <a:p>
            <a:pPr algn="r">
              <a:buNone/>
            </a:pPr>
            <a:endParaRPr lang="en-US" sz="4000" dirty="0" smtClean="0">
              <a:solidFill>
                <a:srgbClr val="002060"/>
              </a:solidFill>
              <a:effectLst>
                <a:outerShdw blurRad="38100" dist="38100" dir="2700000" algn="tl">
                  <a:srgbClr val="000000">
                    <a:alpha val="43137"/>
                  </a:srgbClr>
                </a:outerShdw>
              </a:effectLst>
            </a:endParaRPr>
          </a:p>
          <a:p>
            <a:pPr algn="r">
              <a:buNone/>
            </a:pPr>
            <a:r>
              <a:rPr lang="en-US" sz="4000" dirty="0" smtClean="0">
                <a:solidFill>
                  <a:srgbClr val="002060"/>
                </a:solidFill>
                <a:effectLst>
                  <a:outerShdw blurRad="38100" dist="38100" dir="2700000" algn="tl">
                    <a:srgbClr val="000000">
                      <a:alpha val="43137"/>
                    </a:srgbClr>
                  </a:outerShdw>
                </a:effectLst>
              </a:rPr>
              <a:t>Bank of NY </a:t>
            </a:r>
            <a:r>
              <a:rPr lang="en-US" sz="3200" dirty="0" smtClean="0">
                <a:solidFill>
                  <a:srgbClr val="002060"/>
                </a:solidFill>
                <a:effectLst>
                  <a:outerShdw blurRad="38100" dist="38100" dir="2700000" algn="tl">
                    <a:srgbClr val="000000">
                      <a:alpha val="43137"/>
                    </a:srgbClr>
                  </a:outerShdw>
                </a:effectLst>
              </a:rPr>
              <a:t>(180 days)</a:t>
            </a:r>
            <a:r>
              <a:rPr lang="en-US" sz="3200" dirty="0" smtClean="0">
                <a:solidFill>
                  <a:schemeClr val="tx2">
                    <a:lumMod val="50000"/>
                  </a:schemeClr>
                </a:solidFill>
                <a:effectLst>
                  <a:outerShdw blurRad="38100" dist="38100" dir="2700000" algn="tl">
                    <a:srgbClr val="000000">
                      <a:alpha val="43137"/>
                    </a:srgbClr>
                  </a:outerShdw>
                </a:effectLst>
              </a:rPr>
              <a:t>	</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5.0 %</a:t>
            </a:r>
            <a:endParaRPr lang="en-JM"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EXIM Logo.png"/>
          <p:cNvPicPr>
            <a:picLocks noChangeAspect="1"/>
          </p:cNvPicPr>
          <p:nvPr/>
        </p:nvPicPr>
        <p:blipFill>
          <a:blip r:embed="rId3" cstate="print"/>
          <a:srcRect/>
          <a:stretch>
            <a:fillRect/>
          </a:stretch>
        </p:blipFill>
        <p:spPr bwMode="auto">
          <a:xfrm>
            <a:off x="762000" y="609600"/>
            <a:ext cx="1066800" cy="1155700"/>
          </a:xfrm>
          <a:prstGeom prst="rect">
            <a:avLst/>
          </a:prstGeom>
          <a:noFill/>
          <a:ln w="9525">
            <a:noFill/>
            <a:miter lim="800000"/>
            <a:headEnd/>
            <a:tailEnd/>
          </a:ln>
        </p:spPr>
      </p:pic>
      <p:sp>
        <p:nvSpPr>
          <p:cNvPr id="7" name="Title 6"/>
          <p:cNvSpPr>
            <a:spLocks noGrp="1"/>
          </p:cNvSpPr>
          <p:nvPr>
            <p:ph type="title"/>
          </p:nvPr>
        </p:nvSpPr>
        <p:spPr>
          <a:xfrm>
            <a:off x="609600" y="5181600"/>
            <a:ext cx="7696200" cy="1066800"/>
          </a:xfrm>
        </p:spPr>
        <p:txBody>
          <a:bodyPr/>
          <a:lstStyle/>
          <a:p>
            <a:pPr algn="r"/>
            <a:r>
              <a:rPr lang="en-US" sz="4200" dirty="0" smtClean="0">
                <a:solidFill>
                  <a:schemeClr val="accent1"/>
                </a:solidFill>
              </a:rPr>
              <a:t>Foreign Currency Lines of Credit</a:t>
            </a:r>
            <a:endParaRPr lang="en-US" sz="4200" dirty="0">
              <a:solidFill>
                <a:schemeClr val="accent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91" name="Rectangle 7"/>
          <p:cNvSpPr>
            <a:spLocks noGrp="1" noChangeArrowheads="1"/>
          </p:cNvSpPr>
          <p:nvPr>
            <p:ph sz="half" idx="4294967295"/>
          </p:nvPr>
        </p:nvSpPr>
        <p:spPr>
          <a:xfrm>
            <a:off x="762000" y="1219200"/>
            <a:ext cx="3200400" cy="5075237"/>
          </a:xfrm>
          <a:prstGeom prst="rect">
            <a:avLst/>
          </a:prstGeom>
        </p:spPr>
        <p:txBody>
          <a:bodyPr>
            <a:normAutofit/>
          </a:bodyPr>
          <a:lstStyle/>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BNS</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Capital &amp; Credit Merchant Bank</a:t>
            </a:r>
            <a:endParaRPr lang="en-US" sz="2400" dirty="0">
              <a:solidFill>
                <a:schemeClr val="accent6">
                  <a:lumMod val="50000"/>
                </a:schemeClr>
              </a:solidFill>
              <a:effectLst>
                <a:outerShdw blurRad="38100" dist="38100" dir="2700000" algn="tl">
                  <a:srgbClr val="000000"/>
                </a:outerShdw>
              </a:effectLst>
            </a:endParaRPr>
          </a:p>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Citibank NA</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Scotia DBG </a:t>
            </a:r>
            <a:endParaRPr lang="en-US" sz="2400" dirty="0">
              <a:solidFill>
                <a:schemeClr val="accent6">
                  <a:lumMod val="50000"/>
                </a:schemeClr>
              </a:solidFill>
              <a:effectLst>
                <a:outerShdw blurRad="38100" dist="38100" dir="2700000" algn="tl">
                  <a:srgbClr val="000000"/>
                </a:outerShdw>
              </a:effectLst>
            </a:endParaRPr>
          </a:p>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First Global Bank</a:t>
            </a:r>
          </a:p>
          <a:p>
            <a:pPr algn="r" eaLnBrk="1" hangingPunct="1">
              <a:lnSpc>
                <a:spcPct val="80000"/>
              </a:lnSpc>
              <a:spcBef>
                <a:spcPts val="800"/>
              </a:spcBef>
              <a:spcAft>
                <a:spcPts val="600"/>
              </a:spcAft>
              <a:buClr>
                <a:schemeClr val="accent6">
                  <a:lumMod val="50000"/>
                </a:schemeClr>
              </a:buClr>
              <a:buSzPct val="60000"/>
              <a:buNone/>
              <a:defRPr/>
            </a:pPr>
            <a:r>
              <a:rPr lang="en-US" sz="2400" dirty="0" err="1">
                <a:solidFill>
                  <a:schemeClr val="accent6">
                    <a:lumMod val="50000"/>
                  </a:schemeClr>
                </a:solidFill>
                <a:effectLst>
                  <a:outerShdw blurRad="38100" dist="38100" dir="2700000" algn="tl">
                    <a:srgbClr val="000000"/>
                  </a:outerShdw>
                </a:effectLst>
              </a:rPr>
              <a:t>FirstCaribbean</a:t>
            </a:r>
            <a:r>
              <a:rPr lang="en-US" sz="2400" dirty="0">
                <a:solidFill>
                  <a:schemeClr val="accent6">
                    <a:lumMod val="50000"/>
                  </a:schemeClr>
                </a:solidFill>
                <a:effectLst>
                  <a:outerShdw blurRad="38100" dist="38100" dir="2700000" algn="tl">
                    <a:srgbClr val="000000"/>
                  </a:outerShdw>
                </a:effectLst>
              </a:rPr>
              <a:t> Int’l Bank</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JMMB</a:t>
            </a:r>
            <a:endParaRPr lang="en-US" sz="2400" dirty="0">
              <a:solidFill>
                <a:schemeClr val="accent6">
                  <a:lumMod val="50000"/>
                </a:schemeClr>
              </a:solidFill>
              <a:effectLst>
                <a:outerShdw blurRad="38100" dist="38100" dir="2700000" algn="tl">
                  <a:srgbClr val="000000"/>
                </a:outerShdw>
              </a:effectLst>
            </a:endParaRPr>
          </a:p>
        </p:txBody>
      </p:sp>
      <p:sp>
        <p:nvSpPr>
          <p:cNvPr id="118797" name="Rectangle 13"/>
          <p:cNvSpPr>
            <a:spLocks noGrp="1" noChangeArrowheads="1"/>
          </p:cNvSpPr>
          <p:nvPr>
            <p:ph sz="half" idx="4294967295"/>
          </p:nvPr>
        </p:nvSpPr>
        <p:spPr>
          <a:xfrm>
            <a:off x="3810000" y="1225550"/>
            <a:ext cx="3276600" cy="4525962"/>
          </a:xfrm>
          <a:prstGeom prst="rect">
            <a:avLst/>
          </a:prstGeom>
        </p:spPr>
        <p:txBody>
          <a:bodyPr>
            <a:normAutofit lnSpcReduction="10000"/>
          </a:bodyPr>
          <a:lstStyle/>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JN Fund Managers</a:t>
            </a:r>
          </a:p>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MF&amp;G Trust &amp; Finance</a:t>
            </a:r>
          </a:p>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NCB</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Pan </a:t>
            </a:r>
            <a:r>
              <a:rPr lang="en-US" sz="2400" dirty="0">
                <a:solidFill>
                  <a:schemeClr val="accent6">
                    <a:lumMod val="50000"/>
                  </a:schemeClr>
                </a:solidFill>
                <a:effectLst>
                  <a:outerShdw blurRad="38100" dist="38100" dir="2700000" algn="tl">
                    <a:srgbClr val="000000"/>
                  </a:outerShdw>
                </a:effectLst>
              </a:rPr>
              <a:t>Caribbean </a:t>
            </a:r>
            <a:r>
              <a:rPr lang="en-US" sz="2400" dirty="0" smtClean="0">
                <a:solidFill>
                  <a:schemeClr val="accent6">
                    <a:lumMod val="50000"/>
                  </a:schemeClr>
                </a:solidFill>
                <a:effectLst>
                  <a:outerShdw blurRad="38100" dist="38100" dir="2700000" algn="tl">
                    <a:srgbClr val="000000"/>
                  </a:outerShdw>
                </a:effectLst>
              </a:rPr>
              <a:t>Bank</a:t>
            </a:r>
            <a:endParaRPr lang="en-US" sz="2400" dirty="0">
              <a:solidFill>
                <a:schemeClr val="accent6">
                  <a:lumMod val="50000"/>
                </a:schemeClr>
              </a:solidFill>
              <a:effectLst>
                <a:outerShdw blurRad="38100" dist="38100" dir="2700000" algn="tl">
                  <a:srgbClr val="000000"/>
                </a:outerShdw>
              </a:effectLst>
            </a:endParaRPr>
          </a:p>
          <a:p>
            <a:pPr algn="r" eaLnBrk="1" hangingPunct="1">
              <a:lnSpc>
                <a:spcPct val="80000"/>
              </a:lnSpc>
              <a:spcBef>
                <a:spcPts val="800"/>
              </a:spcBef>
              <a:spcAft>
                <a:spcPts val="600"/>
              </a:spcAft>
              <a:buClr>
                <a:schemeClr val="accent6">
                  <a:lumMod val="50000"/>
                </a:schemeClr>
              </a:buClr>
              <a:buSzPct val="60000"/>
              <a:buNone/>
              <a:defRPr/>
            </a:pPr>
            <a:r>
              <a:rPr lang="en-US" sz="2400" dirty="0">
                <a:solidFill>
                  <a:schemeClr val="accent6">
                    <a:lumMod val="50000"/>
                  </a:schemeClr>
                </a:solidFill>
                <a:effectLst>
                  <a:outerShdw blurRad="38100" dist="38100" dir="2700000" algn="tl">
                    <a:srgbClr val="000000"/>
                  </a:outerShdw>
                </a:effectLst>
              </a:rPr>
              <a:t>RBTT</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Guardian </a:t>
            </a:r>
            <a:r>
              <a:rPr lang="en-US" sz="2400" dirty="0">
                <a:solidFill>
                  <a:schemeClr val="accent6">
                    <a:lumMod val="50000"/>
                  </a:schemeClr>
                </a:solidFill>
                <a:effectLst>
                  <a:outerShdw blurRad="38100" dist="38100" dir="2700000" algn="tl">
                    <a:srgbClr val="000000"/>
                  </a:outerShdw>
                </a:effectLst>
              </a:rPr>
              <a:t>Asset </a:t>
            </a:r>
            <a:r>
              <a:rPr lang="en-US" sz="2400" dirty="0" smtClean="0">
                <a:solidFill>
                  <a:schemeClr val="accent6">
                    <a:lumMod val="50000"/>
                  </a:schemeClr>
                </a:solidFill>
                <a:effectLst>
                  <a:outerShdw blurRad="38100" dist="38100" dir="2700000" algn="tl">
                    <a:srgbClr val="000000"/>
                  </a:outerShdw>
                </a:effectLst>
              </a:rPr>
              <a:t>Management</a:t>
            </a:r>
          </a:p>
          <a:p>
            <a:pPr algn="r" eaLnBrk="1" hangingPunct="1">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Sterling Asset Management</a:t>
            </a:r>
          </a:p>
          <a:p>
            <a:pPr algn="r">
              <a:lnSpc>
                <a:spcPct val="80000"/>
              </a:lnSpc>
              <a:spcBef>
                <a:spcPts val="800"/>
              </a:spcBef>
              <a:spcAft>
                <a:spcPts val="600"/>
              </a:spcAft>
              <a:buClr>
                <a:schemeClr val="accent6">
                  <a:lumMod val="50000"/>
                </a:schemeClr>
              </a:buClr>
              <a:buSzPct val="60000"/>
              <a:buNone/>
              <a:defRPr/>
            </a:pPr>
            <a:r>
              <a:rPr lang="en-US" sz="2400" dirty="0" smtClean="0">
                <a:solidFill>
                  <a:schemeClr val="accent6">
                    <a:lumMod val="50000"/>
                  </a:schemeClr>
                </a:solidFill>
                <a:effectLst>
                  <a:outerShdw blurRad="38100" dist="38100" dir="2700000" algn="tl">
                    <a:srgbClr val="000000"/>
                  </a:outerShdw>
                </a:effectLst>
              </a:rPr>
              <a:t>Development Bank of Jamaica</a:t>
            </a:r>
          </a:p>
          <a:p>
            <a:pPr eaLnBrk="1" hangingPunct="1">
              <a:lnSpc>
                <a:spcPct val="80000"/>
              </a:lnSpc>
              <a:spcBef>
                <a:spcPts val="500"/>
              </a:spcBef>
              <a:buClr>
                <a:schemeClr val="accent6">
                  <a:lumMod val="50000"/>
                </a:schemeClr>
              </a:buClr>
              <a:buSzPct val="60000"/>
              <a:buNone/>
              <a:defRPr/>
            </a:pPr>
            <a:endParaRPr lang="en-US" sz="2400" dirty="0">
              <a:solidFill>
                <a:schemeClr val="accent6">
                  <a:lumMod val="50000"/>
                </a:schemeClr>
              </a:solidFill>
              <a:effectLst>
                <a:outerShdw blurRad="38100" dist="38100" dir="2700000" algn="tl">
                  <a:srgbClr val="000000"/>
                </a:outerShdw>
              </a:effectLst>
            </a:endParaRPr>
          </a:p>
        </p:txBody>
      </p:sp>
      <p:sp>
        <p:nvSpPr>
          <p:cNvPr id="8" name="Title 7"/>
          <p:cNvSpPr>
            <a:spLocks noGrp="1"/>
          </p:cNvSpPr>
          <p:nvPr>
            <p:ph type="title"/>
          </p:nvPr>
        </p:nvSpPr>
        <p:spPr>
          <a:xfrm>
            <a:off x="1219200" y="5181600"/>
            <a:ext cx="7239000" cy="1143000"/>
          </a:xfrm>
        </p:spPr>
        <p:txBody>
          <a:bodyPr/>
          <a:lstStyle/>
          <a:p>
            <a:pPr algn="r"/>
            <a:r>
              <a:rPr lang="en-US" sz="3800" dirty="0" smtClean="0">
                <a:solidFill>
                  <a:schemeClr val="accent1"/>
                </a:solidFill>
              </a:rPr>
              <a:t>Approved Financial Intermediaries</a:t>
            </a:r>
            <a:endParaRPr lang="en-US" sz="3800" dirty="0">
              <a:solidFill>
                <a:schemeClr val="accent1"/>
              </a:solidFill>
            </a:endParaRPr>
          </a:p>
        </p:txBody>
      </p:sp>
      <p:pic>
        <p:nvPicPr>
          <p:cNvPr id="5" name="Picture 4"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spd="med" advTm="529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791">
                                            <p:txEl>
                                              <p:pRg st="0" end="0"/>
                                            </p:txEl>
                                          </p:spTgt>
                                        </p:tgtEl>
                                        <p:attrNameLst>
                                          <p:attrName>style.visibility</p:attrName>
                                        </p:attrNameLst>
                                      </p:cBhvr>
                                      <p:to>
                                        <p:strVal val="visible"/>
                                      </p:to>
                                    </p:set>
                                    <p:animEffect transition="in" filter="fade">
                                      <p:cBhvr>
                                        <p:cTn id="7" dur="500"/>
                                        <p:tgtEl>
                                          <p:spTgt spid="1187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91">
                                            <p:txEl>
                                              <p:pRg st="1" end="1"/>
                                            </p:txEl>
                                          </p:spTgt>
                                        </p:tgtEl>
                                        <p:attrNameLst>
                                          <p:attrName>style.visibility</p:attrName>
                                        </p:attrNameLst>
                                      </p:cBhvr>
                                      <p:to>
                                        <p:strVal val="visible"/>
                                      </p:to>
                                    </p:set>
                                    <p:animEffect transition="in" filter="fade">
                                      <p:cBhvr>
                                        <p:cTn id="10" dur="500"/>
                                        <p:tgtEl>
                                          <p:spTgt spid="1187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8791">
                                            <p:txEl>
                                              <p:pRg st="2" end="2"/>
                                            </p:txEl>
                                          </p:spTgt>
                                        </p:tgtEl>
                                        <p:attrNameLst>
                                          <p:attrName>style.visibility</p:attrName>
                                        </p:attrNameLst>
                                      </p:cBhvr>
                                      <p:to>
                                        <p:strVal val="visible"/>
                                      </p:to>
                                    </p:set>
                                    <p:animEffect transition="in" filter="fade">
                                      <p:cBhvr>
                                        <p:cTn id="13" dur="500"/>
                                        <p:tgtEl>
                                          <p:spTgt spid="1187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8791">
                                            <p:txEl>
                                              <p:pRg st="3" end="3"/>
                                            </p:txEl>
                                          </p:spTgt>
                                        </p:tgtEl>
                                        <p:attrNameLst>
                                          <p:attrName>style.visibility</p:attrName>
                                        </p:attrNameLst>
                                      </p:cBhvr>
                                      <p:to>
                                        <p:strVal val="visible"/>
                                      </p:to>
                                    </p:set>
                                    <p:animEffect transition="in" filter="fade">
                                      <p:cBhvr>
                                        <p:cTn id="16" dur="500"/>
                                        <p:tgtEl>
                                          <p:spTgt spid="1187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8791">
                                            <p:txEl>
                                              <p:pRg st="4" end="4"/>
                                            </p:txEl>
                                          </p:spTgt>
                                        </p:tgtEl>
                                        <p:attrNameLst>
                                          <p:attrName>style.visibility</p:attrName>
                                        </p:attrNameLst>
                                      </p:cBhvr>
                                      <p:to>
                                        <p:strVal val="visible"/>
                                      </p:to>
                                    </p:set>
                                    <p:animEffect transition="in" filter="fade">
                                      <p:cBhvr>
                                        <p:cTn id="19" dur="500"/>
                                        <p:tgtEl>
                                          <p:spTgt spid="1187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8791">
                                            <p:txEl>
                                              <p:pRg st="5" end="5"/>
                                            </p:txEl>
                                          </p:spTgt>
                                        </p:tgtEl>
                                        <p:attrNameLst>
                                          <p:attrName>style.visibility</p:attrName>
                                        </p:attrNameLst>
                                      </p:cBhvr>
                                      <p:to>
                                        <p:strVal val="visible"/>
                                      </p:to>
                                    </p:set>
                                    <p:animEffect transition="in" filter="fade">
                                      <p:cBhvr>
                                        <p:cTn id="22" dur="500"/>
                                        <p:tgtEl>
                                          <p:spTgt spid="1187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8791">
                                            <p:txEl>
                                              <p:pRg st="6" end="6"/>
                                            </p:txEl>
                                          </p:spTgt>
                                        </p:tgtEl>
                                        <p:attrNameLst>
                                          <p:attrName>style.visibility</p:attrName>
                                        </p:attrNameLst>
                                      </p:cBhvr>
                                      <p:to>
                                        <p:strVal val="visible"/>
                                      </p:to>
                                    </p:set>
                                    <p:animEffect transition="in" filter="fade">
                                      <p:cBhvr>
                                        <p:cTn id="25" dur="500"/>
                                        <p:tgtEl>
                                          <p:spTgt spid="11879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8797">
                                            <p:txEl>
                                              <p:pRg st="0" end="0"/>
                                            </p:txEl>
                                          </p:spTgt>
                                        </p:tgtEl>
                                        <p:attrNameLst>
                                          <p:attrName>style.visibility</p:attrName>
                                        </p:attrNameLst>
                                      </p:cBhvr>
                                      <p:to>
                                        <p:strVal val="visible"/>
                                      </p:to>
                                    </p:set>
                                    <p:animEffect transition="in" filter="fade">
                                      <p:cBhvr>
                                        <p:cTn id="28" dur="500"/>
                                        <p:tgtEl>
                                          <p:spTgt spid="118797">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8797">
                                            <p:txEl>
                                              <p:pRg st="1" end="1"/>
                                            </p:txEl>
                                          </p:spTgt>
                                        </p:tgtEl>
                                        <p:attrNameLst>
                                          <p:attrName>style.visibility</p:attrName>
                                        </p:attrNameLst>
                                      </p:cBhvr>
                                      <p:to>
                                        <p:strVal val="visible"/>
                                      </p:to>
                                    </p:set>
                                    <p:animEffect transition="in" filter="fade">
                                      <p:cBhvr>
                                        <p:cTn id="31" dur="500"/>
                                        <p:tgtEl>
                                          <p:spTgt spid="118797">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8797">
                                            <p:txEl>
                                              <p:pRg st="2" end="2"/>
                                            </p:txEl>
                                          </p:spTgt>
                                        </p:tgtEl>
                                        <p:attrNameLst>
                                          <p:attrName>style.visibility</p:attrName>
                                        </p:attrNameLst>
                                      </p:cBhvr>
                                      <p:to>
                                        <p:strVal val="visible"/>
                                      </p:to>
                                    </p:set>
                                    <p:animEffect transition="in" filter="fade">
                                      <p:cBhvr>
                                        <p:cTn id="34" dur="500"/>
                                        <p:tgtEl>
                                          <p:spTgt spid="118797">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8797">
                                            <p:txEl>
                                              <p:pRg st="3" end="3"/>
                                            </p:txEl>
                                          </p:spTgt>
                                        </p:tgtEl>
                                        <p:attrNameLst>
                                          <p:attrName>style.visibility</p:attrName>
                                        </p:attrNameLst>
                                      </p:cBhvr>
                                      <p:to>
                                        <p:strVal val="visible"/>
                                      </p:to>
                                    </p:set>
                                    <p:animEffect transition="in" filter="fade">
                                      <p:cBhvr>
                                        <p:cTn id="37" dur="500"/>
                                        <p:tgtEl>
                                          <p:spTgt spid="118797">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8797">
                                            <p:txEl>
                                              <p:pRg st="4" end="4"/>
                                            </p:txEl>
                                          </p:spTgt>
                                        </p:tgtEl>
                                        <p:attrNameLst>
                                          <p:attrName>style.visibility</p:attrName>
                                        </p:attrNameLst>
                                      </p:cBhvr>
                                      <p:to>
                                        <p:strVal val="visible"/>
                                      </p:to>
                                    </p:set>
                                    <p:animEffect transition="in" filter="fade">
                                      <p:cBhvr>
                                        <p:cTn id="40" dur="500"/>
                                        <p:tgtEl>
                                          <p:spTgt spid="118797">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8797">
                                            <p:txEl>
                                              <p:pRg st="5" end="5"/>
                                            </p:txEl>
                                          </p:spTgt>
                                        </p:tgtEl>
                                        <p:attrNameLst>
                                          <p:attrName>style.visibility</p:attrName>
                                        </p:attrNameLst>
                                      </p:cBhvr>
                                      <p:to>
                                        <p:strVal val="visible"/>
                                      </p:to>
                                    </p:set>
                                    <p:animEffect transition="in" filter="fade">
                                      <p:cBhvr>
                                        <p:cTn id="43" dur="500"/>
                                        <p:tgtEl>
                                          <p:spTgt spid="118797">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8797">
                                            <p:txEl>
                                              <p:pRg st="6" end="6"/>
                                            </p:txEl>
                                          </p:spTgt>
                                        </p:tgtEl>
                                        <p:attrNameLst>
                                          <p:attrName>style.visibility</p:attrName>
                                        </p:attrNameLst>
                                      </p:cBhvr>
                                      <p:to>
                                        <p:strVal val="visible"/>
                                      </p:to>
                                    </p:set>
                                    <p:animEffect transition="in" filter="fade">
                                      <p:cBhvr>
                                        <p:cTn id="46" dur="500"/>
                                        <p:tgtEl>
                                          <p:spTgt spid="118797">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8797">
                                            <p:txEl>
                                              <p:pRg st="7" end="7"/>
                                            </p:txEl>
                                          </p:spTgt>
                                        </p:tgtEl>
                                        <p:attrNameLst>
                                          <p:attrName>style.visibility</p:attrName>
                                        </p:attrNameLst>
                                      </p:cBhvr>
                                      <p:to>
                                        <p:strVal val="visible"/>
                                      </p:to>
                                    </p:set>
                                    <p:animEffect transition="in" filter="fade">
                                      <p:cBhvr>
                                        <p:cTn id="49" dur="500"/>
                                        <p:tgtEl>
                                          <p:spTgt spid="118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build="p"/>
      <p:bldP spid="11879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eaLnBrk="1" hangingPunct="1">
              <a:defRPr/>
            </a:pPr>
            <a:r>
              <a:rPr lang="en-US" sz="5400" dirty="0" smtClean="0">
                <a:solidFill>
                  <a:srgbClr val="002060"/>
                </a:solidFill>
                <a:effectLst>
                  <a:outerShdw blurRad="38100" dist="38100" dir="2700000" algn="tl">
                    <a:srgbClr val="000000">
                      <a:alpha val="43137"/>
                    </a:srgbClr>
                  </a:outerShdw>
                </a:effectLst>
              </a:rPr>
              <a:t>www.eximbankja.com</a:t>
            </a:r>
            <a:endParaRPr lang="en-US" sz="5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4267200"/>
            <a:ext cx="6477000" cy="762000"/>
          </a:xfrm>
        </p:spPr>
        <p:style>
          <a:lnRef idx="1">
            <a:schemeClr val="accent6"/>
          </a:lnRef>
          <a:fillRef idx="2">
            <a:schemeClr val="accent6"/>
          </a:fillRef>
          <a:effectRef idx="1">
            <a:schemeClr val="accent6"/>
          </a:effectRef>
          <a:fontRef idx="minor">
            <a:schemeClr val="dk1"/>
          </a:fontRef>
        </p:style>
        <p:txBody>
          <a:bodyPr anchor="ctr"/>
          <a:lstStyle/>
          <a:p>
            <a:pPr algn="ctr" eaLnBrk="1" hangingPunct="1">
              <a:buFontTx/>
              <a:buNone/>
              <a:defRPr/>
            </a:pPr>
            <a:r>
              <a:rPr lang="en-US" sz="2400" dirty="0" smtClean="0"/>
              <a:t>Application Forms available on-line </a:t>
            </a:r>
            <a:endParaRPr lang="en-US" sz="2400" dirty="0"/>
          </a:p>
        </p:txBody>
      </p:sp>
      <p:sp>
        <p:nvSpPr>
          <p:cNvPr id="5" name="TextBox 4"/>
          <p:cNvSpPr txBox="1"/>
          <p:nvPr/>
        </p:nvSpPr>
        <p:spPr>
          <a:xfrm>
            <a:off x="1371600" y="5334000"/>
            <a:ext cx="6553200" cy="92333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defRPr/>
            </a:pPr>
            <a:r>
              <a:rPr lang="en-US" dirty="0">
                <a:solidFill>
                  <a:schemeClr val="tx2">
                    <a:lumMod val="50000"/>
                  </a:schemeClr>
                </a:solidFill>
              </a:rPr>
              <a:t>The Dorchester Building, 11 Oxford Road</a:t>
            </a:r>
            <a:r>
              <a:rPr lang="en-US" dirty="0" smtClean="0">
                <a:solidFill>
                  <a:schemeClr val="tx2">
                    <a:lumMod val="50000"/>
                  </a:schemeClr>
                </a:solidFill>
              </a:rPr>
              <a:t>, </a:t>
            </a:r>
          </a:p>
          <a:p>
            <a:pPr algn="ctr">
              <a:defRPr/>
            </a:pPr>
            <a:r>
              <a:rPr lang="en-US" dirty="0" smtClean="0">
                <a:solidFill>
                  <a:schemeClr val="tx2">
                    <a:lumMod val="50000"/>
                  </a:schemeClr>
                </a:solidFill>
              </a:rPr>
              <a:t>entrance on Norwood Road </a:t>
            </a:r>
            <a:r>
              <a:rPr lang="en-US" dirty="0">
                <a:solidFill>
                  <a:schemeClr val="tx2">
                    <a:lumMod val="50000"/>
                  </a:schemeClr>
                </a:solidFill>
              </a:rPr>
              <a:t>Kingston </a:t>
            </a:r>
            <a:r>
              <a:rPr lang="en-US" dirty="0" smtClean="0">
                <a:solidFill>
                  <a:schemeClr val="tx2">
                    <a:lumMod val="50000"/>
                  </a:schemeClr>
                </a:solidFill>
              </a:rPr>
              <a:t>5</a:t>
            </a:r>
          </a:p>
          <a:p>
            <a:pPr algn="ctr">
              <a:defRPr/>
            </a:pPr>
            <a:r>
              <a:rPr lang="en-US" dirty="0" smtClean="0">
                <a:solidFill>
                  <a:schemeClr val="tx2">
                    <a:lumMod val="50000"/>
                  </a:schemeClr>
                </a:solidFill>
              </a:rPr>
              <a:t>Telephone:  960-9690</a:t>
            </a:r>
            <a:endParaRPr lang="en-US" dirty="0">
              <a:solidFill>
                <a:schemeClr val="tx2">
                  <a:lumMod val="50000"/>
                </a:schemeClr>
              </a:solidFill>
            </a:endParaRPr>
          </a:p>
        </p:txBody>
      </p:sp>
      <p:pic>
        <p:nvPicPr>
          <p:cNvPr id="6" name="Picture 5"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spd="med" advTm="355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5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2"/>
          <p:cNvSpPr>
            <a:spLocks noGrp="1"/>
          </p:cNvSpPr>
          <p:nvPr>
            <p:ph idx="1"/>
          </p:nvPr>
        </p:nvSpPr>
        <p:spPr>
          <a:xfrm>
            <a:off x="1219200" y="1447800"/>
            <a:ext cx="6172200" cy="2057400"/>
          </a:xfrm>
        </p:spPr>
        <p:txBody>
          <a:bodyPr>
            <a:normAutofit fontScale="85000" lnSpcReduction="10000"/>
          </a:bodyPr>
          <a:lstStyle/>
          <a:p>
            <a:pPr algn="r">
              <a:defRPr/>
            </a:pPr>
            <a:endParaRPr lang="en-US" dirty="0" smtClean="0">
              <a:solidFill>
                <a:schemeClr val="accent4">
                  <a:lumMod val="50000"/>
                </a:schemeClr>
              </a:solidFill>
            </a:endParaRPr>
          </a:p>
          <a:p>
            <a:pPr algn="r">
              <a:buFontTx/>
              <a:buNone/>
              <a:defRPr/>
            </a:pPr>
            <a:r>
              <a:rPr lang="en-US" sz="4400" dirty="0" smtClean="0">
                <a:solidFill>
                  <a:schemeClr val="accent5">
                    <a:lumMod val="50000"/>
                  </a:schemeClr>
                </a:solidFill>
              </a:rPr>
              <a:t>100% Government Owned</a:t>
            </a:r>
          </a:p>
          <a:p>
            <a:pPr algn="r">
              <a:buFontTx/>
              <a:buNone/>
              <a:defRPr/>
            </a:pPr>
            <a:r>
              <a:rPr lang="en-US" sz="4400" dirty="0" smtClean="0">
                <a:solidFill>
                  <a:schemeClr val="accent5">
                    <a:lumMod val="50000"/>
                  </a:schemeClr>
                </a:solidFill>
              </a:rPr>
              <a:t>…but Independently financed</a:t>
            </a:r>
          </a:p>
          <a:p>
            <a:pPr algn="r">
              <a:buFontTx/>
              <a:buNone/>
              <a:defRPr/>
            </a:pPr>
            <a:endParaRPr lang="en-US" dirty="0">
              <a:solidFill>
                <a:schemeClr val="accent4">
                  <a:lumMod val="50000"/>
                </a:schemeClr>
              </a:solidFill>
            </a:endParaRPr>
          </a:p>
        </p:txBody>
      </p:sp>
      <p:sp>
        <p:nvSpPr>
          <p:cNvPr id="6" name="Rectangle 5"/>
          <p:cNvSpPr/>
          <p:nvPr/>
        </p:nvSpPr>
        <p:spPr>
          <a:xfrm>
            <a:off x="2743200" y="3581400"/>
            <a:ext cx="4648200" cy="1200329"/>
          </a:xfrm>
          <a:prstGeom prst="rect">
            <a:avLst/>
          </a:prstGeom>
        </p:spPr>
        <p:txBody>
          <a:bodyPr wrap="square">
            <a:spAutoFit/>
          </a:bodyPr>
          <a:lstStyle/>
          <a:p>
            <a:pPr algn="r">
              <a:buFontTx/>
              <a:buNone/>
              <a:defRPr/>
            </a:pPr>
            <a:r>
              <a:rPr lang="en-US" sz="2400" b="1" dirty="0" smtClean="0">
                <a:solidFill>
                  <a:schemeClr val="tx2"/>
                </a:solidFill>
              </a:rPr>
              <a:t>Managed by a Board of Directors experienced in many fields from both the private and public sectors</a:t>
            </a:r>
            <a:endParaRPr lang="en-US" sz="2400" b="1" dirty="0">
              <a:solidFill>
                <a:schemeClr val="tx2"/>
              </a:solidFill>
            </a:endParaRPr>
          </a:p>
        </p:txBody>
      </p:sp>
      <p:pic>
        <p:nvPicPr>
          <p:cNvPr id="8" name="Picture 7" descr="EXIM LOGO 25th anniversary small.png"/>
          <p:cNvPicPr>
            <a:picLocks noChangeAspect="1"/>
          </p:cNvPicPr>
          <p:nvPr/>
        </p:nvPicPr>
        <p:blipFill>
          <a:blip r:embed="rId2"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JM"/>
          </a:p>
        </p:txBody>
      </p:sp>
      <p:sp>
        <p:nvSpPr>
          <p:cNvPr id="3" name="Content Placeholder 2"/>
          <p:cNvSpPr>
            <a:spLocks noGrp="1"/>
          </p:cNvSpPr>
          <p:nvPr>
            <p:ph idx="1"/>
          </p:nvPr>
        </p:nvSpPr>
        <p:spPr/>
        <p:txBody>
          <a:bodyPr/>
          <a:lstStyle/>
          <a:p>
            <a:endParaRPr lang="en-JM"/>
          </a:p>
        </p:txBody>
      </p:sp>
      <p:pic>
        <p:nvPicPr>
          <p:cNvPr id="2050"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Box 4"/>
          <p:cNvSpPr txBox="1"/>
          <p:nvPr/>
        </p:nvSpPr>
        <p:spPr>
          <a:xfrm>
            <a:off x="2667000" y="5410200"/>
            <a:ext cx="3733800" cy="584775"/>
          </a:xfrm>
          <a:prstGeom prst="rect">
            <a:avLst/>
          </a:prstGeom>
          <a:solidFill>
            <a:srgbClr val="00539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rPr>
              <a:t>Thank You</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adley Hand ITC" pitchFamily="66" charset="0"/>
            </a:endParaRPr>
          </a:p>
        </p:txBody>
      </p:sp>
      <p:pic>
        <p:nvPicPr>
          <p:cNvPr id="6" name="Picture 5" descr="EXIM LOGO 25th anniversary.png"/>
          <p:cNvPicPr>
            <a:picLocks noChangeAspect="1"/>
          </p:cNvPicPr>
          <p:nvPr/>
        </p:nvPicPr>
        <p:blipFill>
          <a:blip r:embed="rId2" cstate="print"/>
          <a:stretch>
            <a:fillRect/>
          </a:stretch>
        </p:blipFill>
        <p:spPr>
          <a:xfrm>
            <a:off x="2438400" y="838200"/>
            <a:ext cx="4256791" cy="3886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86400"/>
            <a:ext cx="7239000" cy="838200"/>
          </a:xfrm>
        </p:spPr>
        <p:txBody>
          <a:bodyPr/>
          <a:lstStyle/>
          <a:p>
            <a:pPr algn="r"/>
            <a:r>
              <a:rPr lang="en-US" sz="5000" dirty="0" smtClean="0">
                <a:solidFill>
                  <a:schemeClr val="accent1"/>
                </a:solidFill>
              </a:rPr>
              <a:t>EXIM’s 2020 Vision</a:t>
            </a:r>
            <a:endParaRPr lang="en-US" sz="5000" dirty="0">
              <a:solidFill>
                <a:schemeClr val="accent1"/>
              </a:solidFill>
            </a:endParaRPr>
          </a:p>
        </p:txBody>
      </p:sp>
      <p:sp>
        <p:nvSpPr>
          <p:cNvPr id="3" name="Content Placeholder 2"/>
          <p:cNvSpPr>
            <a:spLocks noGrp="1"/>
          </p:cNvSpPr>
          <p:nvPr>
            <p:ph idx="1"/>
          </p:nvPr>
        </p:nvSpPr>
        <p:spPr>
          <a:xfrm>
            <a:off x="1219200" y="1676400"/>
            <a:ext cx="6019800" cy="3352800"/>
          </a:xfrm>
        </p:spPr>
        <p:txBody>
          <a:bodyPr>
            <a:normAutofit fontScale="92500"/>
          </a:bodyPr>
          <a:lstStyle/>
          <a:p>
            <a:pPr algn="r"/>
            <a:r>
              <a:rPr lang="en-US" sz="4000" b="1" dirty="0" smtClean="0">
                <a:solidFill>
                  <a:schemeClr val="accent6">
                    <a:lumMod val="50000"/>
                  </a:schemeClr>
                </a:solidFill>
              </a:rPr>
              <a:t>To facilitate Jamaica becoming a net exporting country </a:t>
            </a:r>
            <a:r>
              <a:rPr lang="en-US" sz="4000" dirty="0" smtClean="0">
                <a:solidFill>
                  <a:schemeClr val="accent6">
                    <a:lumMod val="50000"/>
                  </a:schemeClr>
                </a:solidFill>
              </a:rPr>
              <a:t>by being a visionary, innovative and creative trade financing institution</a:t>
            </a:r>
            <a:endParaRPr lang="en-US" sz="4000" dirty="0">
              <a:solidFill>
                <a:schemeClr val="accent6">
                  <a:lumMod val="50000"/>
                </a:schemeClr>
              </a:solidFill>
            </a:endParaRPr>
          </a:p>
        </p:txBody>
      </p:sp>
      <p:pic>
        <p:nvPicPr>
          <p:cNvPr id="4" name="Picture 3" descr="EXIM LOGO 25th anniversary small.png"/>
          <p:cNvPicPr>
            <a:picLocks noChangeAspect="1"/>
          </p:cNvPicPr>
          <p:nvPr/>
        </p:nvPicPr>
        <p:blipFill>
          <a:blip r:embed="rId2"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181600"/>
            <a:ext cx="7239000" cy="1143000"/>
          </a:xfrm>
        </p:spPr>
        <p:txBody>
          <a:bodyPr/>
          <a:lstStyle/>
          <a:p>
            <a:pPr algn="r"/>
            <a:r>
              <a:rPr lang="en-US" sz="5000" dirty="0" smtClean="0">
                <a:solidFill>
                  <a:schemeClr val="accent1"/>
                </a:solidFill>
              </a:rPr>
              <a:t>Our Focus</a:t>
            </a:r>
            <a:endParaRPr lang="en-US" sz="5000" dirty="0">
              <a:solidFill>
                <a:schemeClr val="accent1"/>
              </a:solidFill>
            </a:endParaRPr>
          </a:p>
        </p:txBody>
      </p:sp>
      <p:sp>
        <p:nvSpPr>
          <p:cNvPr id="3" name="Content Placeholder 2"/>
          <p:cNvSpPr>
            <a:spLocks noGrp="1"/>
          </p:cNvSpPr>
          <p:nvPr>
            <p:ph idx="1"/>
          </p:nvPr>
        </p:nvSpPr>
        <p:spPr>
          <a:xfrm>
            <a:off x="1219200" y="1676400"/>
            <a:ext cx="5943600" cy="3581400"/>
          </a:xfrm>
        </p:spPr>
        <p:txBody>
          <a:bodyPr>
            <a:normAutofit fontScale="85000" lnSpcReduction="10000"/>
          </a:bodyPr>
          <a:lstStyle/>
          <a:p>
            <a:pPr algn="r"/>
            <a:r>
              <a:rPr lang="en-US" sz="3600" dirty="0" smtClean="0"/>
              <a:t>EXPORTERS</a:t>
            </a:r>
          </a:p>
          <a:p>
            <a:pPr algn="r"/>
            <a:r>
              <a:rPr lang="en-US" sz="3600" dirty="0" smtClean="0"/>
              <a:t>POTENTIAL EXPORTERS</a:t>
            </a:r>
          </a:p>
          <a:p>
            <a:pPr algn="r"/>
            <a:r>
              <a:rPr lang="en-US" sz="3600" dirty="0" smtClean="0"/>
              <a:t>LINKAGE COMPANIES</a:t>
            </a:r>
          </a:p>
          <a:p>
            <a:pPr algn="r"/>
            <a:endParaRPr lang="en-US" dirty="0" smtClean="0"/>
          </a:p>
          <a:p>
            <a:pPr algn="r">
              <a:buNone/>
            </a:pPr>
            <a:r>
              <a:rPr lang="en-US" sz="5400" dirty="0" smtClean="0"/>
              <a:t>	Focus on the viability of the Business</a:t>
            </a:r>
            <a:endParaRPr lang="en-US" sz="5400" dirty="0"/>
          </a:p>
        </p:txBody>
      </p:sp>
      <p:pic>
        <p:nvPicPr>
          <p:cNvPr id="4" name="Picture 3" descr="EXIM LOGO 25th anniversary small.png"/>
          <p:cNvPicPr>
            <a:picLocks noChangeAspect="1"/>
          </p:cNvPicPr>
          <p:nvPr/>
        </p:nvPicPr>
        <p:blipFill>
          <a:blip r:embed="rId2"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362200" y="1371600"/>
            <a:ext cx="4419600" cy="3962400"/>
          </a:xfrm>
          <a:prstGeom prst="rect">
            <a:avLst/>
          </a:prstGeom>
          <a:noFill/>
          <a:ln w="9525">
            <a:noFill/>
            <a:miter lim="800000"/>
            <a:headEnd/>
            <a:tailEnd/>
          </a:ln>
        </p:spPr>
        <p:txBody>
          <a:bodyPr>
            <a:normAutofit fontScale="55000" lnSpcReduction="20000"/>
          </a:bodyPr>
          <a:lstStyle/>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Agro-Processing</a:t>
            </a: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Aqua-Culture</a:t>
            </a:r>
            <a:endParaRPr lang="en-US" sz="4500" kern="0" dirty="0" smtClean="0">
              <a:solidFill>
                <a:schemeClr val="tx2"/>
              </a:solidFill>
              <a:effectLst>
                <a:outerShdw blurRad="38100" dist="38100" dir="2700000" algn="tl">
                  <a:srgbClr val="000000">
                    <a:alpha val="43137"/>
                  </a:srgbClr>
                </a:outerShdw>
              </a:effectLst>
            </a:endParaRP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Manufacturing</a:t>
            </a: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Tourism</a:t>
            </a:r>
            <a:endParaRPr lang="en-US" sz="4500" kern="0" dirty="0">
              <a:solidFill>
                <a:schemeClr val="tx2"/>
              </a:solidFill>
              <a:effectLst>
                <a:outerShdw blurRad="38100" dist="38100" dir="2700000" algn="tl">
                  <a:srgbClr val="000000">
                    <a:alpha val="43137"/>
                  </a:srgbClr>
                </a:outerShdw>
              </a:effectLst>
            </a:endParaRPr>
          </a:p>
          <a:p>
            <a:pPr marL="742950" lvl="1" indent="-285750" algn="r" eaLnBrk="0" hangingPunct="0">
              <a:spcBef>
                <a:spcPct val="20000"/>
              </a:spcBef>
              <a:buClr>
                <a:schemeClr val="accent1">
                  <a:lumMod val="50000"/>
                </a:schemeClr>
              </a:buClr>
              <a:defRPr/>
            </a:pPr>
            <a:r>
              <a:rPr lang="en-US" sz="4500" kern="0" dirty="0">
                <a:solidFill>
                  <a:schemeClr val="tx2"/>
                </a:solidFill>
                <a:effectLst>
                  <a:outerShdw blurRad="38100" dist="38100" dir="2700000" algn="tl">
                    <a:srgbClr val="000000">
                      <a:alpha val="43137"/>
                    </a:srgbClr>
                  </a:outerShdw>
                </a:effectLst>
              </a:rPr>
              <a:t>Mining</a:t>
            </a: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Services</a:t>
            </a: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Creative </a:t>
            </a:r>
            <a:r>
              <a:rPr lang="en-US" sz="4500" kern="0" dirty="0" smtClean="0">
                <a:solidFill>
                  <a:schemeClr val="tx2"/>
                </a:solidFill>
                <a:effectLst>
                  <a:outerShdw blurRad="38100" dist="38100" dir="2700000" algn="tl">
                    <a:srgbClr val="000000">
                      <a:alpha val="43137"/>
                    </a:srgbClr>
                  </a:outerShdw>
                </a:effectLst>
              </a:rPr>
              <a:t>Industries </a:t>
            </a:r>
          </a:p>
          <a:p>
            <a:pPr marL="742950" lvl="1" indent="-285750" algn="r" eaLnBrk="0" hangingPunct="0">
              <a:spcBef>
                <a:spcPct val="20000"/>
              </a:spcBef>
              <a:buClr>
                <a:schemeClr val="accent1">
                  <a:lumMod val="50000"/>
                </a:schemeClr>
              </a:buClr>
              <a:defRPr/>
            </a:pPr>
            <a:r>
              <a:rPr lang="en-US" sz="4500" kern="0" dirty="0" smtClean="0">
                <a:solidFill>
                  <a:schemeClr val="tx2"/>
                </a:solidFill>
                <a:effectLst>
                  <a:outerShdw blurRad="38100" dist="38100" dir="2700000" algn="tl">
                    <a:srgbClr val="000000">
                      <a:alpha val="43137"/>
                    </a:srgbClr>
                  </a:outerShdw>
                </a:effectLst>
              </a:rPr>
              <a:t>ICT</a:t>
            </a:r>
          </a:p>
          <a:p>
            <a:pPr marL="742950" lvl="1" indent="-285750" algn="r" eaLnBrk="0" hangingPunct="0">
              <a:spcBef>
                <a:spcPct val="20000"/>
              </a:spcBef>
              <a:buClr>
                <a:schemeClr val="accent1">
                  <a:lumMod val="50000"/>
                </a:schemeClr>
              </a:buClr>
              <a:defRPr/>
            </a:pPr>
            <a:endParaRPr lang="en-US" sz="3200" kern="0" dirty="0" smtClean="0">
              <a:solidFill>
                <a:schemeClr val="tx2"/>
              </a:solidFill>
              <a:effectLst>
                <a:outerShdw blurRad="38100" dist="38100" dir="2700000" algn="tl">
                  <a:srgbClr val="000000">
                    <a:alpha val="43137"/>
                  </a:srgbClr>
                </a:outerShdw>
              </a:effectLst>
            </a:endParaRPr>
          </a:p>
          <a:p>
            <a:pPr marL="742950" lvl="1" indent="-285750" algn="r" eaLnBrk="0" hangingPunct="0">
              <a:spcBef>
                <a:spcPct val="20000"/>
              </a:spcBef>
              <a:buClr>
                <a:schemeClr val="accent1">
                  <a:lumMod val="50000"/>
                </a:schemeClr>
              </a:buClr>
              <a:defRPr/>
            </a:pPr>
            <a:r>
              <a:rPr lang="en-US" sz="3200" kern="0" dirty="0" smtClean="0">
                <a:solidFill>
                  <a:schemeClr val="tx2"/>
                </a:solidFill>
                <a:effectLst>
                  <a:outerShdw blurRad="38100" dist="38100" dir="2700000" algn="tl">
                    <a:srgbClr val="000000">
                      <a:alpha val="43137"/>
                    </a:srgbClr>
                  </a:outerShdw>
                </a:effectLst>
              </a:rPr>
              <a:t>…and their Linkages</a:t>
            </a:r>
          </a:p>
          <a:p>
            <a:pPr marL="742950" lvl="1" indent="-285750" eaLnBrk="0" hangingPunct="0">
              <a:spcBef>
                <a:spcPct val="20000"/>
              </a:spcBef>
              <a:buClr>
                <a:schemeClr val="accent1">
                  <a:lumMod val="50000"/>
                </a:schemeClr>
              </a:buClr>
              <a:defRPr/>
            </a:pPr>
            <a:endParaRPr lang="en-US" sz="2800" b="1" kern="0" dirty="0">
              <a:solidFill>
                <a:srgbClr val="002060"/>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1066800" y="5257800"/>
            <a:ext cx="7239000" cy="1143000"/>
          </a:xfrm>
        </p:spPr>
        <p:txBody>
          <a:bodyPr/>
          <a:lstStyle/>
          <a:p>
            <a:pPr algn="r"/>
            <a:r>
              <a:rPr lang="en-US" sz="5400" dirty="0" smtClean="0">
                <a:solidFill>
                  <a:schemeClr val="accent1"/>
                </a:solidFill>
              </a:rPr>
              <a:t>Target Sectors</a:t>
            </a:r>
            <a:endParaRPr lang="en-US" sz="5400" dirty="0">
              <a:solidFill>
                <a:schemeClr val="accent1"/>
              </a:solidFill>
            </a:endParaRPr>
          </a:p>
        </p:txBody>
      </p:sp>
      <p:pic>
        <p:nvPicPr>
          <p:cNvPr id="8" name="Picture 7"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ssolve">
                                      <p:cBhvr>
                                        <p:cTn id="7" dur="1000"/>
                                        <p:tgtEl>
                                          <p:spTgt spid="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000"/>
                                        <p:tgtEl>
                                          <p:spTgt spid="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1000"/>
                                        <p:tgtEl>
                                          <p:spTgt spid="5">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dissolve">
                                      <p:cBhvr>
                                        <p:cTn id="16" dur="1000"/>
                                        <p:tgtEl>
                                          <p:spTgt spid="5">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dissolve">
                                      <p:cBhvr>
                                        <p:cTn id="19" dur="1000"/>
                                        <p:tgtEl>
                                          <p:spTgt spid="5">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dissolve">
                                      <p:cBhvr>
                                        <p:cTn id="22" dur="1000"/>
                                        <p:tgtEl>
                                          <p:spTgt spid="5">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dissolve">
                                      <p:cBhvr>
                                        <p:cTn id="25" dur="1000"/>
                                        <p:tgtEl>
                                          <p:spTgt spid="5">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dissolve">
                                      <p:cBhvr>
                                        <p:cTn id="28" dur="1000"/>
                                        <p:tgtEl>
                                          <p:spTgt spid="5">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dissolve">
                                      <p:cBhvr>
                                        <p:cTn id="31"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1219200" y="1066800"/>
            <a:ext cx="5638800" cy="1981200"/>
          </a:xfrm>
        </p:spPr>
        <p:txBody>
          <a:bodyPr>
            <a:normAutofit fontScale="25000" lnSpcReduction="20000"/>
          </a:bodyPr>
          <a:lstStyle/>
          <a:p>
            <a:pPr>
              <a:buFont typeface="Wingdings" pitchFamily="2" charset="2"/>
              <a:buChar char="Ø"/>
              <a:defRPr/>
            </a:pPr>
            <a:endParaRPr lang="en-US" sz="2800" dirty="0">
              <a:solidFill>
                <a:srgbClr val="DDDDDD"/>
              </a:solidFill>
              <a:effectLst>
                <a:outerShdw blurRad="38100" dist="38100" dir="2700000" algn="tl">
                  <a:srgbClr val="000000"/>
                </a:outerShdw>
              </a:effectLst>
              <a:latin typeface="Century Gothic" pitchFamily="34" charset="0"/>
            </a:endParaRPr>
          </a:p>
          <a:p>
            <a:pPr algn="r">
              <a:spcBef>
                <a:spcPts val="1200"/>
              </a:spcBef>
              <a:spcAft>
                <a:spcPts val="600"/>
              </a:spcAft>
              <a:buClr>
                <a:schemeClr val="accent1">
                  <a:lumMod val="50000"/>
                </a:schemeClr>
              </a:buClr>
              <a:buNone/>
              <a:defRPr/>
            </a:pPr>
            <a:r>
              <a:rPr lang="en-US" sz="9600" b="1" dirty="0">
                <a:latin typeface="Century Gothic" pitchFamily="34" charset="0"/>
              </a:rPr>
              <a:t>Working </a:t>
            </a:r>
            <a:r>
              <a:rPr lang="en-US" sz="9600" b="1" dirty="0" smtClean="0">
                <a:latin typeface="Century Gothic" pitchFamily="34" charset="0"/>
              </a:rPr>
              <a:t>Capital</a:t>
            </a:r>
            <a:endParaRPr lang="en-US" sz="9600" b="1" dirty="0">
              <a:latin typeface="Century Gothic" pitchFamily="34" charset="0"/>
            </a:endParaRPr>
          </a:p>
          <a:p>
            <a:pPr algn="r">
              <a:spcBef>
                <a:spcPts val="1200"/>
              </a:spcBef>
              <a:spcAft>
                <a:spcPts val="600"/>
              </a:spcAft>
              <a:buClr>
                <a:schemeClr val="accent1">
                  <a:lumMod val="50000"/>
                </a:schemeClr>
              </a:buClr>
              <a:buNone/>
              <a:defRPr/>
            </a:pPr>
            <a:r>
              <a:rPr lang="en-US" sz="9600" b="1" dirty="0" smtClean="0">
                <a:latin typeface="Century Gothic" pitchFamily="34" charset="0"/>
              </a:rPr>
              <a:t>Equipment</a:t>
            </a:r>
            <a:r>
              <a:rPr lang="en-US" sz="9600" b="1" dirty="0" smtClean="0">
                <a:latin typeface="Century Gothic" pitchFamily="34" charset="0"/>
              </a:rPr>
              <a:t> Acquisition</a:t>
            </a:r>
          </a:p>
          <a:p>
            <a:pPr algn="r">
              <a:spcBef>
                <a:spcPts val="1200"/>
              </a:spcBef>
              <a:spcAft>
                <a:spcPts val="600"/>
              </a:spcAft>
              <a:buClr>
                <a:schemeClr val="accent1">
                  <a:lumMod val="50000"/>
                </a:schemeClr>
              </a:buClr>
              <a:buNone/>
              <a:defRPr/>
            </a:pPr>
            <a:r>
              <a:rPr lang="en-US" sz="9600" b="1" dirty="0" smtClean="0">
                <a:latin typeface="Century Gothic" pitchFamily="34" charset="0"/>
              </a:rPr>
              <a:t>Technical consulting</a:t>
            </a:r>
            <a:endParaRPr lang="en-US" sz="9600" b="1" dirty="0">
              <a:latin typeface="Century Gothic" pitchFamily="34" charset="0"/>
            </a:endParaRPr>
          </a:p>
          <a:p>
            <a:pPr algn="r">
              <a:spcBef>
                <a:spcPts val="1200"/>
              </a:spcBef>
              <a:spcAft>
                <a:spcPts val="600"/>
              </a:spcAft>
              <a:buClr>
                <a:schemeClr val="accent1">
                  <a:lumMod val="50000"/>
                </a:schemeClr>
              </a:buClr>
              <a:buNone/>
              <a:defRPr/>
            </a:pPr>
            <a:r>
              <a:rPr lang="en-US" sz="9600" b="1" dirty="0" err="1" smtClean="0">
                <a:latin typeface="Century Gothic" pitchFamily="34" charset="0"/>
              </a:rPr>
              <a:t>Modernisation</a:t>
            </a:r>
            <a:r>
              <a:rPr lang="en-US" sz="9600" b="1" dirty="0" smtClean="0">
                <a:latin typeface="Century Gothic" pitchFamily="34" charset="0"/>
              </a:rPr>
              <a:t> </a:t>
            </a:r>
            <a:r>
              <a:rPr lang="en-US" sz="9600" b="1" dirty="0">
                <a:latin typeface="Century Gothic" pitchFamily="34" charset="0"/>
              </a:rPr>
              <a:t>of </a:t>
            </a:r>
            <a:r>
              <a:rPr lang="en-US" sz="9600" b="1" dirty="0" smtClean="0">
                <a:latin typeface="Century Gothic" pitchFamily="34" charset="0"/>
              </a:rPr>
              <a:t>Facilities</a:t>
            </a:r>
            <a:endParaRPr lang="en-US" sz="9600" b="1" dirty="0">
              <a:latin typeface="Century Gothic" pitchFamily="34" charset="0"/>
            </a:endParaRPr>
          </a:p>
        </p:txBody>
      </p:sp>
      <p:sp>
        <p:nvSpPr>
          <p:cNvPr id="5" name="Title 1"/>
          <p:cNvSpPr txBox="1">
            <a:spLocks/>
          </p:cNvSpPr>
          <p:nvPr/>
        </p:nvSpPr>
        <p:spPr>
          <a:xfrm>
            <a:off x="1219200" y="5257800"/>
            <a:ext cx="7239000" cy="1143000"/>
          </a:xfrm>
          <a:prstGeom prst="rect">
            <a:avLst/>
          </a:prstGeom>
        </p:spPr>
        <p:txBody>
          <a:bodyPr vert="horz" lIns="91440" tIns="45720" rIns="91440" bIns="45720" rtlCol="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12700">
                  <a:solidFill>
                    <a:schemeClr val="tx2"/>
                  </a:solidFill>
                </a:ln>
                <a:solidFill>
                  <a:schemeClr val="accent1"/>
                </a:solidFill>
                <a:effectLst>
                  <a:outerShdw blurRad="50800" dist="38100" dir="8100000" algn="tr" rotWithShape="0">
                    <a:prstClr val="black">
                      <a:alpha val="40000"/>
                    </a:prstClr>
                  </a:outerShdw>
                </a:effectLst>
                <a:uLnTx/>
                <a:uFillTx/>
                <a:latin typeface="+mj-lt"/>
                <a:ea typeface="+mj-ea"/>
                <a:cs typeface="+mj-cs"/>
              </a:rPr>
              <a:t>Use of Funds</a:t>
            </a:r>
            <a:endParaRPr kumimoji="0" lang="en-US" sz="5400" b="1" i="0" u="none" strike="noStrike" kern="1200" cap="none" spc="0" normalizeH="0" baseline="0" noProof="0" dirty="0">
              <a:ln w="12700">
                <a:solidFill>
                  <a:schemeClr val="tx2"/>
                </a:solidFill>
              </a:ln>
              <a:solidFill>
                <a:schemeClr val="accent1"/>
              </a:solidFill>
              <a:effectLst>
                <a:outerShdw blurRad="50800" dist="38100" dir="8100000" algn="tr" rotWithShape="0">
                  <a:prstClr val="black">
                    <a:alpha val="40000"/>
                  </a:prstClr>
                </a:outerShdw>
              </a:effectLst>
              <a:uLnTx/>
              <a:uFillTx/>
              <a:latin typeface="+mj-lt"/>
              <a:ea typeface="+mj-ea"/>
              <a:cs typeface="+mj-cs"/>
            </a:endParaRPr>
          </a:p>
        </p:txBody>
      </p:sp>
      <p:pic>
        <p:nvPicPr>
          <p:cNvPr id="6" name="Picture 5"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
        <p:nvSpPr>
          <p:cNvPr id="7" name="TextBox 6"/>
          <p:cNvSpPr txBox="1"/>
          <p:nvPr/>
        </p:nvSpPr>
        <p:spPr>
          <a:xfrm>
            <a:off x="1447800" y="3276600"/>
            <a:ext cx="5410200" cy="2677656"/>
          </a:xfrm>
          <a:prstGeom prst="rect">
            <a:avLst/>
          </a:prstGeom>
          <a:noFill/>
        </p:spPr>
        <p:txBody>
          <a:bodyPr wrap="square" rtlCol="0">
            <a:spAutoFit/>
          </a:bodyPr>
          <a:lstStyle/>
          <a:p>
            <a:pPr algn="r">
              <a:spcBef>
                <a:spcPts val="1200"/>
              </a:spcBef>
              <a:spcAft>
                <a:spcPts val="600"/>
              </a:spcAft>
              <a:buClr>
                <a:schemeClr val="accent1">
                  <a:lumMod val="50000"/>
                </a:schemeClr>
              </a:buClr>
              <a:buNone/>
              <a:defRPr/>
            </a:pPr>
            <a:r>
              <a:rPr lang="en-US" b="1" dirty="0" smtClean="0">
                <a:latin typeface="Century Gothic" pitchFamily="34" charset="0"/>
              </a:rPr>
              <a:t>Receivables financing</a:t>
            </a:r>
          </a:p>
          <a:p>
            <a:pPr algn="r">
              <a:spcBef>
                <a:spcPts val="1200"/>
              </a:spcBef>
              <a:spcAft>
                <a:spcPts val="600"/>
              </a:spcAft>
              <a:buClr>
                <a:schemeClr val="accent1">
                  <a:lumMod val="50000"/>
                </a:schemeClr>
              </a:buClr>
              <a:buNone/>
              <a:defRPr/>
            </a:pPr>
            <a:r>
              <a:rPr lang="en-US" b="1" dirty="0" smtClean="0">
                <a:latin typeface="Century Gothic" pitchFamily="34" charset="0"/>
              </a:rPr>
              <a:t>Debt Refinancing*</a:t>
            </a:r>
          </a:p>
          <a:p>
            <a:pPr algn="r">
              <a:spcBef>
                <a:spcPts val="1200"/>
              </a:spcBef>
              <a:spcAft>
                <a:spcPts val="600"/>
              </a:spcAft>
              <a:buClr>
                <a:schemeClr val="accent1">
                  <a:lumMod val="50000"/>
                </a:schemeClr>
              </a:buClr>
              <a:buNone/>
              <a:defRPr/>
            </a:pPr>
            <a:r>
              <a:rPr lang="en-US" b="1" dirty="0" smtClean="0">
                <a:latin typeface="Century Gothic" pitchFamily="34" charset="0"/>
              </a:rPr>
              <a:t>Market Research</a:t>
            </a:r>
          </a:p>
          <a:p>
            <a:pPr algn="r">
              <a:spcBef>
                <a:spcPts val="1200"/>
              </a:spcBef>
              <a:spcAft>
                <a:spcPts val="600"/>
              </a:spcAft>
              <a:buClr>
                <a:schemeClr val="accent1">
                  <a:lumMod val="50000"/>
                </a:schemeClr>
              </a:buClr>
              <a:buNone/>
              <a:defRPr/>
            </a:pPr>
            <a:r>
              <a:rPr lang="en-US" b="1" dirty="0" smtClean="0">
                <a:latin typeface="Century Gothic" pitchFamily="34" charset="0"/>
              </a:rPr>
              <a:t>Pre &amp; Post Shipment Discounting</a:t>
            </a:r>
          </a:p>
          <a:p>
            <a:pPr algn="r">
              <a:buNone/>
              <a:defRPr/>
            </a:pPr>
            <a:endParaRPr lang="en-US" sz="1400" dirty="0" smtClean="0"/>
          </a:p>
          <a:p>
            <a:pPr algn="r">
              <a:buNone/>
              <a:defRPr/>
            </a:pPr>
            <a:r>
              <a:rPr lang="en-US" sz="1400" dirty="0" smtClean="0"/>
              <a:t>*Note:  For the Tourism Sector only. Conditions apply</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animEffect transition="in" filter="fade">
                                      <p:cBhvr>
                                        <p:cTn id="11" dur="500"/>
                                        <p:tgtEl>
                                          <p:spTgt spid="99331">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animEffect transition="in" filter="fade">
                                      <p:cBhvr>
                                        <p:cTn id="15" dur="500"/>
                                        <p:tgtEl>
                                          <p:spTgt spid="99331">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9331">
                                            <p:txEl>
                                              <p:pRg st="4" end="4"/>
                                            </p:txEl>
                                          </p:spTgt>
                                        </p:tgtEl>
                                        <p:attrNameLst>
                                          <p:attrName>style.visibility</p:attrName>
                                        </p:attrNameLst>
                                      </p:cBhvr>
                                      <p:to>
                                        <p:strVal val="visible"/>
                                      </p:to>
                                    </p:set>
                                    <p:animEffect transition="in" filter="fade">
                                      <p:cBhvr>
                                        <p:cTn id="19" dur="500"/>
                                        <p:tgtEl>
                                          <p:spTgt spid="99331">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IM Web_Rates dropped.jpg"/>
          <p:cNvPicPr>
            <a:picLocks noGrp="1" noChangeAspect="1"/>
          </p:cNvPicPr>
          <p:nvPr>
            <p:ph idx="1"/>
          </p:nvPr>
        </p:nvPicPr>
        <p:blipFill>
          <a:blip r:embed="rId2" cstate="print"/>
          <a:stretch>
            <a:fillRect/>
          </a:stretch>
        </p:blipFill>
        <p:spPr>
          <a:xfrm>
            <a:off x="2438400" y="228600"/>
            <a:ext cx="4267200" cy="6414218"/>
          </a:xfrm>
        </p:spPr>
      </p:pic>
      <p:pic>
        <p:nvPicPr>
          <p:cNvPr id="3" name="Picture 2"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1524000" y="1905000"/>
            <a:ext cx="5562600" cy="3581400"/>
          </a:xfrm>
        </p:spPr>
        <p:txBody>
          <a:bodyPr>
            <a:normAutofit/>
          </a:bodyPr>
          <a:lstStyle/>
          <a:p>
            <a:pPr algn="r">
              <a:buFont typeface="Wingdings" pitchFamily="2" charset="2"/>
              <a:buNone/>
              <a:defRPr/>
            </a:pPr>
            <a:r>
              <a:rPr lang="en-US" sz="4000" dirty="0" smtClean="0">
                <a:latin typeface="Century Gothic" pitchFamily="34" charset="0"/>
              </a:rPr>
              <a:t>	</a:t>
            </a:r>
            <a:r>
              <a:rPr lang="en-US" sz="3800" b="1" dirty="0" smtClean="0">
                <a:effectLst>
                  <a:outerShdw blurRad="38100" dist="38100" dir="2700000" algn="tl">
                    <a:srgbClr val="000000">
                      <a:alpha val="43137"/>
                    </a:srgbClr>
                  </a:outerShdw>
                </a:effectLst>
                <a:latin typeface="Century Gothic" pitchFamily="34" charset="0"/>
              </a:rPr>
              <a:t>10</a:t>
            </a:r>
            <a:r>
              <a:rPr lang="en-US" sz="4000" b="1" dirty="0" smtClean="0">
                <a:effectLst>
                  <a:outerShdw blurRad="38100" dist="38100" dir="2700000" algn="tl">
                    <a:srgbClr val="000000">
                      <a:alpha val="43137"/>
                    </a:srgbClr>
                  </a:outerShdw>
                </a:effectLst>
                <a:latin typeface="Century Gothic" pitchFamily="34" charset="0"/>
              </a:rPr>
              <a:t>%</a:t>
            </a:r>
            <a:r>
              <a:rPr lang="en-US" sz="4000" dirty="0" smtClean="0"/>
              <a:t> </a:t>
            </a:r>
            <a:r>
              <a:rPr lang="en-US" dirty="0" smtClean="0">
                <a:latin typeface="Century Gothic" pitchFamily="34" charset="0"/>
              </a:rPr>
              <a:t>pa JA$ </a:t>
            </a:r>
            <a:r>
              <a:rPr lang="en-US" dirty="0" smtClean="0">
                <a:latin typeface="Century Gothic" pitchFamily="34" charset="0"/>
              </a:rPr>
              <a:t>Loans</a:t>
            </a:r>
            <a:endParaRPr lang="en-US" dirty="0" smtClean="0">
              <a:latin typeface="Century Gothic" pitchFamily="34" charset="0"/>
            </a:endParaRPr>
          </a:p>
          <a:p>
            <a:pPr algn="r">
              <a:buFont typeface="Wingdings" pitchFamily="2" charset="2"/>
              <a:buNone/>
              <a:defRPr/>
            </a:pPr>
            <a:endParaRPr lang="en-US" sz="900" dirty="0" smtClean="0">
              <a:latin typeface="Century Gothic" pitchFamily="34" charset="0"/>
            </a:endParaRPr>
          </a:p>
          <a:p>
            <a:pPr algn="r">
              <a:spcBef>
                <a:spcPts val="0"/>
              </a:spcBef>
              <a:buFont typeface="Wingdings" pitchFamily="2" charset="2"/>
              <a:buNone/>
              <a:defRPr/>
            </a:pPr>
            <a:r>
              <a:rPr lang="en-US" sz="3500" b="1" dirty="0" smtClean="0">
                <a:latin typeface="Century Gothic" pitchFamily="34" charset="0"/>
              </a:rPr>
              <a:t>7.5 – 9.0</a:t>
            </a:r>
            <a:r>
              <a:rPr lang="en-US" dirty="0" smtClean="0">
                <a:latin typeface="Century Gothic" pitchFamily="34" charset="0"/>
              </a:rPr>
              <a:t>% pa US$ </a:t>
            </a:r>
            <a:r>
              <a:rPr lang="en-US" dirty="0" smtClean="0">
                <a:latin typeface="Century Gothic" pitchFamily="34" charset="0"/>
              </a:rPr>
              <a:t>loans</a:t>
            </a:r>
            <a:endParaRPr lang="en-US" dirty="0" smtClean="0">
              <a:latin typeface="Century Gothic" pitchFamily="34" charset="0"/>
            </a:endParaRPr>
          </a:p>
          <a:p>
            <a:pPr algn="r">
              <a:spcBef>
                <a:spcPts val="0"/>
              </a:spcBef>
              <a:buFont typeface="Wingdings" pitchFamily="2" charset="2"/>
              <a:buNone/>
              <a:defRPr/>
            </a:pPr>
            <a:endParaRPr lang="en-US" sz="2000" dirty="0" smtClean="0">
              <a:latin typeface="Century Gothic" pitchFamily="34" charset="0"/>
            </a:endParaRPr>
          </a:p>
          <a:p>
            <a:pPr algn="r">
              <a:spcBef>
                <a:spcPts val="0"/>
              </a:spcBef>
              <a:buFont typeface="Wingdings" pitchFamily="2" charset="2"/>
              <a:buNone/>
              <a:defRPr/>
            </a:pPr>
            <a:r>
              <a:rPr lang="en-US" sz="2000" dirty="0" smtClean="0">
                <a:latin typeface="Century Gothic" pitchFamily="34" charset="0"/>
              </a:rPr>
              <a:t>…On the reducing </a:t>
            </a:r>
            <a:r>
              <a:rPr lang="en-US" sz="2000" dirty="0" smtClean="0">
                <a:latin typeface="Century Gothic" pitchFamily="34" charset="0"/>
              </a:rPr>
              <a:t>Balance</a:t>
            </a:r>
          </a:p>
          <a:p>
            <a:pPr algn="r">
              <a:buFont typeface="Wingdings" pitchFamily="2" charset="2"/>
              <a:buNone/>
              <a:defRPr/>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endParaRPr>
          </a:p>
          <a:p>
            <a:pPr algn="r">
              <a:buFont typeface="Wingdings" pitchFamily="2" charset="2"/>
              <a:buNone/>
              <a:defRPr/>
            </a:pPr>
            <a:r>
              <a:rPr lang="en-U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11</a:t>
            </a: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a:t>
            </a:r>
            <a:r>
              <a:rPr lang="en-US" sz="2000" dirty="0" smtClean="0">
                <a:solidFill>
                  <a:srgbClr val="81AD39"/>
                </a:solidFill>
                <a:latin typeface="Century Gothic" pitchFamily="34" charset="0"/>
              </a:rPr>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pa JA$ Loans – AFIs</a:t>
            </a:r>
            <a:endParaRPr lang="en-US" sz="2000" dirty="0">
              <a:latin typeface="Century Gothic" pitchFamily="34" charset="0"/>
            </a:endParaRPr>
          </a:p>
          <a:p>
            <a:pPr>
              <a:buFont typeface="Wingdings" pitchFamily="2" charset="2"/>
              <a:buNone/>
              <a:defRPr/>
            </a:pPr>
            <a:endParaRPr lang="en-US" dirty="0">
              <a:latin typeface="Century Gothic" pitchFamily="34" charset="0"/>
            </a:endParaRPr>
          </a:p>
          <a:p>
            <a:pPr algn="ctr">
              <a:buFont typeface="Wingdings" pitchFamily="2" charset="2"/>
              <a:buNone/>
              <a:defRPr/>
            </a:pPr>
            <a:endParaRPr lang="en-US" sz="2800" dirty="0">
              <a:solidFill>
                <a:srgbClr val="FFCCFF"/>
              </a:solidFill>
              <a:latin typeface="Century Gothic" pitchFamily="34" charset="0"/>
            </a:endParaRPr>
          </a:p>
          <a:p>
            <a:pPr>
              <a:buFont typeface="Wingdings" pitchFamily="2" charset="2"/>
              <a:buNone/>
              <a:defRPr/>
            </a:pPr>
            <a:endParaRPr lang="en-US" dirty="0">
              <a:latin typeface="Century Gothic" pitchFamily="34" charset="0"/>
            </a:endParaRPr>
          </a:p>
        </p:txBody>
      </p:sp>
      <p:sp>
        <p:nvSpPr>
          <p:cNvPr id="6" name="Title 5"/>
          <p:cNvSpPr>
            <a:spLocks noGrp="1"/>
          </p:cNvSpPr>
          <p:nvPr>
            <p:ph type="title"/>
          </p:nvPr>
        </p:nvSpPr>
        <p:spPr>
          <a:xfrm>
            <a:off x="1219200" y="5334000"/>
            <a:ext cx="7239000" cy="990600"/>
          </a:xfrm>
        </p:spPr>
        <p:txBody>
          <a:bodyPr/>
          <a:lstStyle/>
          <a:p>
            <a:pPr algn="r"/>
            <a:r>
              <a:rPr lang="en-US" sz="5000" dirty="0" smtClean="0">
                <a:solidFill>
                  <a:schemeClr val="accent1"/>
                </a:solidFill>
              </a:rPr>
              <a:t>Interest Rates</a:t>
            </a:r>
            <a:endParaRPr lang="en-US" sz="5000" dirty="0">
              <a:solidFill>
                <a:schemeClr val="accent1"/>
              </a:solidFill>
            </a:endParaRPr>
          </a:p>
        </p:txBody>
      </p:sp>
      <p:pic>
        <p:nvPicPr>
          <p:cNvPr id="7" name="Picture 6"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anim calcmode="lin" valueType="num">
                                      <p:cBhvr>
                                        <p:cTn id="8"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9830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830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animEffect transition="in" filter="fade">
                                      <p:cBhvr>
                                        <p:cTn id="15" dur="1000"/>
                                        <p:tgtEl>
                                          <p:spTgt spid="98307">
                                            <p:txEl>
                                              <p:pRg st="2" end="2"/>
                                            </p:txEl>
                                          </p:spTgt>
                                        </p:tgtEl>
                                      </p:cBhvr>
                                    </p:animEffect>
                                    <p:anim calcmode="lin" valueType="num">
                                      <p:cBhvr>
                                        <p:cTn id="16"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8307">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830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8307">
                                            <p:txEl>
                                              <p:pRg st="4" end="4"/>
                                            </p:txEl>
                                          </p:spTgt>
                                        </p:tgtEl>
                                        <p:attrNameLst>
                                          <p:attrName>style.visibility</p:attrName>
                                        </p:attrNameLst>
                                      </p:cBhvr>
                                      <p:to>
                                        <p:strVal val="visible"/>
                                      </p:to>
                                    </p:set>
                                    <p:animEffect transition="in" filter="fade">
                                      <p:cBhvr>
                                        <p:cTn id="23" dur="1000"/>
                                        <p:tgtEl>
                                          <p:spTgt spid="98307">
                                            <p:txEl>
                                              <p:pRg st="4" end="4"/>
                                            </p:txEl>
                                          </p:spTgt>
                                        </p:tgtEl>
                                      </p:cBhvr>
                                    </p:animEffect>
                                    <p:anim calcmode="lin" valueType="num">
                                      <p:cBhvr>
                                        <p:cTn id="24"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830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830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8307">
                                            <p:txEl>
                                              <p:pRg st="6" end="6"/>
                                            </p:txEl>
                                          </p:spTgt>
                                        </p:tgtEl>
                                        <p:attrNameLst>
                                          <p:attrName>style.visibility</p:attrName>
                                        </p:attrNameLst>
                                      </p:cBhvr>
                                      <p:to>
                                        <p:strVal val="visible"/>
                                      </p:to>
                                    </p:set>
                                    <p:animEffect transition="in" filter="fade">
                                      <p:cBhvr>
                                        <p:cTn id="31" dur="1000"/>
                                        <p:tgtEl>
                                          <p:spTgt spid="98307">
                                            <p:txEl>
                                              <p:pRg st="6" end="6"/>
                                            </p:txEl>
                                          </p:spTgt>
                                        </p:tgtEl>
                                      </p:cBhvr>
                                    </p:animEffect>
                                    <p:anim calcmode="lin" valueType="num">
                                      <p:cBhvr>
                                        <p:cTn id="32" dur="10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830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830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1752600" y="1066800"/>
            <a:ext cx="5181600" cy="4114800"/>
          </a:xfrm>
        </p:spPr>
        <p:txBody>
          <a:bodyPr>
            <a:normAutofit fontScale="47500" lnSpcReduction="20000"/>
          </a:bodyPr>
          <a:lstStyle/>
          <a:p>
            <a:pPr>
              <a:buClr>
                <a:schemeClr val="accent1">
                  <a:lumMod val="50000"/>
                </a:schemeClr>
              </a:buClr>
              <a:buFont typeface="Wingdings" pitchFamily="2" charset="2"/>
              <a:buChar char="Ø"/>
              <a:defRPr/>
            </a:pPr>
            <a:endParaRPr lang="en-US" sz="2800" dirty="0" smtClean="0">
              <a:effectLst>
                <a:outerShdw blurRad="38100" dist="38100" dir="2700000" algn="tl">
                  <a:srgbClr val="000000">
                    <a:alpha val="43137"/>
                  </a:srgbClr>
                </a:outerShdw>
              </a:effectLst>
            </a:endParaRPr>
          </a:p>
          <a:p>
            <a:pPr algn="r">
              <a:spcBef>
                <a:spcPts val="600"/>
              </a:spcBef>
              <a:spcAft>
                <a:spcPts val="600"/>
              </a:spcAft>
              <a:buClr>
                <a:schemeClr val="tx1">
                  <a:lumMod val="65000"/>
                  <a:lumOff val="35000"/>
                </a:schemeClr>
              </a:buClr>
              <a:defRPr/>
            </a:pPr>
            <a:r>
              <a:rPr lang="en-US" sz="5500" b="1" dirty="0" smtClean="0"/>
              <a:t>SME Growth Initiative</a:t>
            </a:r>
          </a:p>
          <a:p>
            <a:pPr algn="r">
              <a:spcBef>
                <a:spcPts val="600"/>
              </a:spcBef>
              <a:spcAft>
                <a:spcPts val="600"/>
              </a:spcAft>
              <a:buClr>
                <a:schemeClr val="tx1">
                  <a:lumMod val="65000"/>
                  <a:lumOff val="35000"/>
                </a:schemeClr>
              </a:buClr>
              <a:defRPr/>
            </a:pPr>
            <a:r>
              <a:rPr lang="en-US" sz="5500" b="1" dirty="0" smtClean="0"/>
              <a:t>JMA/JEA Facility</a:t>
            </a:r>
          </a:p>
          <a:p>
            <a:pPr algn="r">
              <a:spcBef>
                <a:spcPts val="600"/>
              </a:spcBef>
              <a:spcAft>
                <a:spcPts val="600"/>
              </a:spcAft>
              <a:buClr>
                <a:schemeClr val="tx1">
                  <a:lumMod val="65000"/>
                  <a:lumOff val="35000"/>
                </a:schemeClr>
              </a:buClr>
              <a:defRPr/>
            </a:pPr>
            <a:r>
              <a:rPr lang="en-US" sz="5500" b="1" dirty="0" smtClean="0"/>
              <a:t>Pre </a:t>
            </a:r>
            <a:r>
              <a:rPr lang="en-US" sz="5500" b="1" dirty="0" smtClean="0"/>
              <a:t>&amp; Post Shipment</a:t>
            </a:r>
          </a:p>
          <a:p>
            <a:pPr algn="r">
              <a:spcBef>
                <a:spcPts val="600"/>
              </a:spcBef>
              <a:spcAft>
                <a:spcPts val="600"/>
              </a:spcAft>
              <a:buClr>
                <a:schemeClr val="tx1">
                  <a:lumMod val="65000"/>
                  <a:lumOff val="35000"/>
                </a:schemeClr>
              </a:buClr>
              <a:defRPr/>
            </a:pPr>
            <a:r>
              <a:rPr lang="en-US" sz="5500" b="1" dirty="0" err="1" smtClean="0"/>
              <a:t>Modernisation</a:t>
            </a:r>
            <a:r>
              <a:rPr lang="en-US" sz="5500" b="1" dirty="0" smtClean="0"/>
              <a:t> Fund for Exporters/Tourism</a:t>
            </a:r>
          </a:p>
          <a:p>
            <a:pPr algn="r">
              <a:spcBef>
                <a:spcPts val="600"/>
              </a:spcBef>
              <a:spcAft>
                <a:spcPts val="600"/>
              </a:spcAft>
              <a:buClr>
                <a:schemeClr val="tx1">
                  <a:lumMod val="65000"/>
                  <a:lumOff val="35000"/>
                </a:schemeClr>
              </a:buClr>
              <a:defRPr/>
            </a:pPr>
            <a:r>
              <a:rPr lang="en-US" sz="5500" b="1" dirty="0" smtClean="0"/>
              <a:t>Foreign Currency Lines of Credit</a:t>
            </a:r>
          </a:p>
          <a:p>
            <a:pPr algn="r">
              <a:spcBef>
                <a:spcPts val="600"/>
              </a:spcBef>
              <a:spcAft>
                <a:spcPts val="600"/>
              </a:spcAft>
              <a:buClr>
                <a:schemeClr val="tx1">
                  <a:lumMod val="65000"/>
                  <a:lumOff val="35000"/>
                </a:schemeClr>
              </a:buClr>
              <a:defRPr/>
            </a:pPr>
            <a:r>
              <a:rPr lang="en-US" sz="5500" b="1" dirty="0" smtClean="0"/>
              <a:t>Cuban </a:t>
            </a:r>
            <a:r>
              <a:rPr lang="en-US" sz="5500" b="1" dirty="0" smtClean="0"/>
              <a:t>Line of Credit</a:t>
            </a:r>
          </a:p>
          <a:p>
            <a:pPr algn="r">
              <a:spcBef>
                <a:spcPts val="600"/>
              </a:spcBef>
              <a:spcAft>
                <a:spcPts val="600"/>
              </a:spcAft>
              <a:buClr>
                <a:schemeClr val="tx1">
                  <a:lumMod val="65000"/>
                  <a:lumOff val="35000"/>
                </a:schemeClr>
              </a:buClr>
              <a:defRPr/>
            </a:pPr>
            <a:r>
              <a:rPr lang="en-US" sz="5500" b="1" dirty="0" smtClean="0"/>
              <a:t>Trading House Co-Pack Facility</a:t>
            </a:r>
          </a:p>
        </p:txBody>
      </p:sp>
      <p:sp>
        <p:nvSpPr>
          <p:cNvPr id="5" name="Title 1"/>
          <p:cNvSpPr txBox="1">
            <a:spLocks/>
          </p:cNvSpPr>
          <p:nvPr/>
        </p:nvSpPr>
        <p:spPr>
          <a:xfrm>
            <a:off x="1219200" y="5181600"/>
            <a:ext cx="7239000" cy="1143000"/>
          </a:xfrm>
          <a:prstGeom prst="rect">
            <a:avLst/>
          </a:prstGeom>
        </p:spPr>
        <p:txBody>
          <a:bodyPr vert="horz" lIns="91440" tIns="45720" rIns="91440" bIns="45720" rtlCol="0" anchor="b">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12700">
                  <a:solidFill>
                    <a:schemeClr val="tx2"/>
                  </a:solidFill>
                </a:ln>
                <a:solidFill>
                  <a:schemeClr val="accent1"/>
                </a:solidFill>
                <a:effectLst>
                  <a:outerShdw blurRad="50800" dist="38100" dir="8100000" algn="tr" rotWithShape="0">
                    <a:prstClr val="black">
                      <a:alpha val="40000"/>
                    </a:prstClr>
                  </a:outerShdw>
                </a:effectLst>
                <a:uLnTx/>
                <a:uFillTx/>
                <a:latin typeface="+mj-lt"/>
                <a:ea typeface="+mj-ea"/>
                <a:cs typeface="+mj-cs"/>
              </a:rPr>
              <a:t>Loan Offerings</a:t>
            </a:r>
            <a:endParaRPr kumimoji="0" lang="en-US" sz="5400" b="1" i="0" u="none" strike="noStrike" kern="1200" cap="none" spc="0" normalizeH="0" baseline="0" noProof="0" dirty="0">
              <a:ln w="12700">
                <a:solidFill>
                  <a:schemeClr val="tx2"/>
                </a:solidFill>
              </a:ln>
              <a:solidFill>
                <a:schemeClr val="accent1"/>
              </a:solidFill>
              <a:effectLst>
                <a:outerShdw blurRad="50800" dist="38100" dir="8100000" algn="tr" rotWithShape="0">
                  <a:prstClr val="black">
                    <a:alpha val="40000"/>
                  </a:prstClr>
                </a:outerShdw>
              </a:effectLst>
              <a:uLnTx/>
              <a:uFillTx/>
              <a:latin typeface="+mj-lt"/>
              <a:ea typeface="+mj-ea"/>
              <a:cs typeface="+mj-cs"/>
            </a:endParaRPr>
          </a:p>
        </p:txBody>
      </p:sp>
      <p:pic>
        <p:nvPicPr>
          <p:cNvPr id="6" name="Picture 5" descr="EXIM LOGO 25th anniversary small.png"/>
          <p:cNvPicPr>
            <a:picLocks noChangeAspect="1"/>
          </p:cNvPicPr>
          <p:nvPr/>
        </p:nvPicPr>
        <p:blipFill>
          <a:blip r:embed="rId3" cstate="print"/>
          <a:stretch>
            <a:fillRect/>
          </a:stretch>
        </p:blipFill>
        <p:spPr>
          <a:xfrm>
            <a:off x="6934200" y="381000"/>
            <a:ext cx="1417711" cy="129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 calcmode="lin" valueType="num">
                                      <p:cBhvr additive="base">
                                        <p:cTn id="7" dur="1000" fill="hold"/>
                                        <p:tgtEl>
                                          <p:spTgt spid="14438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4387">
                                            <p:txEl>
                                              <p:pRg st="1" end="1"/>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144387">
                                            <p:txEl>
                                              <p:pRg st="3" end="3"/>
                                            </p:txEl>
                                          </p:spTgt>
                                        </p:tgtEl>
                                        <p:attrNameLst>
                                          <p:attrName>style.visibility</p:attrName>
                                        </p:attrNameLst>
                                      </p:cBhvr>
                                      <p:to>
                                        <p:strVal val="visible"/>
                                      </p:to>
                                    </p:set>
                                    <p:anim calcmode="lin" valueType="num">
                                      <p:cBhvr additive="base">
                                        <p:cTn id="12" dur="1000" fill="hold"/>
                                        <p:tgtEl>
                                          <p:spTgt spid="144387">
                                            <p:txEl>
                                              <p:pRg st="3" end="3"/>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44387">
                                            <p:txEl>
                                              <p:pRg st="3" end="3"/>
                                            </p:txEl>
                                          </p:spTgt>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 calcmode="lin" valueType="num">
                                      <p:cBhvr additive="base">
                                        <p:cTn id="17" dur="1000" fill="hold"/>
                                        <p:tgtEl>
                                          <p:spTgt spid="14438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44387">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144387">
                                            <p:txEl>
                                              <p:pRg st="4" end="4"/>
                                            </p:txEl>
                                          </p:spTgt>
                                        </p:tgtEl>
                                        <p:attrNameLst>
                                          <p:attrName>style.visibility</p:attrName>
                                        </p:attrNameLst>
                                      </p:cBhvr>
                                      <p:to>
                                        <p:strVal val="visible"/>
                                      </p:to>
                                    </p:set>
                                    <p:anim calcmode="lin" valueType="num">
                                      <p:cBhvr additive="base">
                                        <p:cTn id="22" dur="1000" fill="hold"/>
                                        <p:tgtEl>
                                          <p:spTgt spid="144387">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44387">
                                            <p:txEl>
                                              <p:pRg st="4" end="4"/>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accel="50000" decel="50000" fill="hold" nodeType="after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anim calcmode="lin" valueType="num">
                                      <p:cBhvr additive="base">
                                        <p:cTn id="27" dur="1000" fill="hold"/>
                                        <p:tgtEl>
                                          <p:spTgt spid="144387">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44387">
                                            <p:txEl>
                                              <p:pRg st="5" end="5"/>
                                            </p:txEl>
                                          </p:spTgt>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1" accel="50000" decel="50000" fill="hold" nodeType="afterEffect">
                                  <p:stCondLst>
                                    <p:cond delay="0"/>
                                  </p:stCondLst>
                                  <p:childTnLst>
                                    <p:set>
                                      <p:cBhvr>
                                        <p:cTn id="31" dur="1" fill="hold">
                                          <p:stCondLst>
                                            <p:cond delay="0"/>
                                          </p:stCondLst>
                                        </p:cTn>
                                        <p:tgtEl>
                                          <p:spTgt spid="144387">
                                            <p:txEl>
                                              <p:pRg st="6" end="6"/>
                                            </p:txEl>
                                          </p:spTgt>
                                        </p:tgtEl>
                                        <p:attrNameLst>
                                          <p:attrName>style.visibility</p:attrName>
                                        </p:attrNameLst>
                                      </p:cBhvr>
                                      <p:to>
                                        <p:strVal val="visible"/>
                                      </p:to>
                                    </p:set>
                                    <p:anim calcmode="lin" valueType="num">
                                      <p:cBhvr additive="base">
                                        <p:cTn id="32" dur="1000" fill="hold"/>
                                        <p:tgtEl>
                                          <p:spTgt spid="144387">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44387">
                                            <p:txEl>
                                              <p:pRg st="6" end="6"/>
                                            </p:tx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1" accel="50000" decel="50000" fill="hold" nodeType="afterEffect">
                                  <p:stCondLst>
                                    <p:cond delay="0"/>
                                  </p:stCondLst>
                                  <p:childTnLst>
                                    <p:set>
                                      <p:cBhvr>
                                        <p:cTn id="36" dur="1" fill="hold">
                                          <p:stCondLst>
                                            <p:cond delay="0"/>
                                          </p:stCondLst>
                                        </p:cTn>
                                        <p:tgtEl>
                                          <p:spTgt spid="144387">
                                            <p:txEl>
                                              <p:pRg st="7" end="7"/>
                                            </p:txEl>
                                          </p:spTgt>
                                        </p:tgtEl>
                                        <p:attrNameLst>
                                          <p:attrName>style.visibility</p:attrName>
                                        </p:attrNameLst>
                                      </p:cBhvr>
                                      <p:to>
                                        <p:strVal val="visible"/>
                                      </p:to>
                                    </p:set>
                                    <p:anim calcmode="lin" valueType="num">
                                      <p:cBhvr additive="base">
                                        <p:cTn id="37" dur="1000" fill="hold"/>
                                        <p:tgtEl>
                                          <p:spTgt spid="144387">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4387">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1859868[1]">
  <a:themeElements>
    <a:clrScheme name="Custom 11">
      <a:dk1>
        <a:sysClr val="windowText" lastClr="000000"/>
      </a:dk1>
      <a:lt1>
        <a:sysClr val="window" lastClr="FFFFFF"/>
      </a:lt1>
      <a:dk2>
        <a:srgbClr val="04617B"/>
      </a:dk2>
      <a:lt2>
        <a:srgbClr val="DBF5F9"/>
      </a:lt2>
      <a:accent1>
        <a:srgbClr val="073763"/>
      </a:accent1>
      <a:accent2>
        <a:srgbClr val="0B5394"/>
      </a:accent2>
      <a:accent3>
        <a:srgbClr val="0BD0D9"/>
      </a:accent3>
      <a:accent4>
        <a:srgbClr val="10CF9B"/>
      </a:accent4>
      <a:accent5>
        <a:srgbClr val="7CCA62"/>
      </a:accent5>
      <a:accent6>
        <a:srgbClr val="A5C249"/>
      </a:accent6>
      <a:hlink>
        <a:srgbClr val="E2D700"/>
      </a:hlink>
      <a:folHlink>
        <a:srgbClr val="85DFD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TS101859868[1]</Template>
  <TotalTime>846</TotalTime>
  <Words>772</Words>
  <Application>Microsoft Office PowerPoint</Application>
  <PresentationFormat>On-screen Show (4:3)</PresentationFormat>
  <Paragraphs>175</Paragraphs>
  <Slides>22</Slides>
  <Notes>14</Notes>
  <HiddenSlides>3</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TS101859868[1]</vt:lpstr>
      <vt:lpstr>EXPECT TO SUCCEED </vt:lpstr>
      <vt:lpstr>Slide 2</vt:lpstr>
      <vt:lpstr>EXIM’s 2020 Vision</vt:lpstr>
      <vt:lpstr>Our Focus</vt:lpstr>
      <vt:lpstr>Target Sectors</vt:lpstr>
      <vt:lpstr>Slide 6</vt:lpstr>
      <vt:lpstr>Slide 7</vt:lpstr>
      <vt:lpstr>Interest Rates</vt:lpstr>
      <vt:lpstr>Slide 9</vt:lpstr>
      <vt:lpstr>SME Growth Initiative</vt:lpstr>
      <vt:lpstr>JEA/JMA Loan Programme</vt:lpstr>
      <vt:lpstr>Modernisation Fund</vt:lpstr>
      <vt:lpstr>Bankers Export Credit Insurance</vt:lpstr>
      <vt:lpstr>Trade Credit Insurance</vt:lpstr>
      <vt:lpstr>TCI Coverage</vt:lpstr>
      <vt:lpstr>Trade Credit Insurance</vt:lpstr>
      <vt:lpstr>Foreign Currency Lines of Credit</vt:lpstr>
      <vt:lpstr>Approved Financial Intermediaries</vt:lpstr>
      <vt:lpstr>www.eximbankja.com</vt:lpstr>
      <vt:lpstr>Slide 20</vt:lpstr>
      <vt:lpstr>Slide 21</vt:lpstr>
      <vt:lpstr>Slide 22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105</cp:revision>
  <dcterms:created xsi:type="dcterms:W3CDTF">2010-08-26T17:05:09Z</dcterms:created>
  <dcterms:modified xsi:type="dcterms:W3CDTF">2011-08-24T18:53:51Z</dcterms:modified>
</cp:coreProperties>
</file>